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0" r:id="rId2"/>
    <p:sldId id="281" r:id="rId3"/>
    <p:sldId id="282" r:id="rId4"/>
    <p:sldId id="283" r:id="rId5"/>
    <p:sldId id="284" r:id="rId6"/>
    <p:sldId id="285" r:id="rId7"/>
    <p:sldId id="286" r:id="rId8"/>
    <p:sldId id="287" r:id="rId9"/>
    <p:sldId id="288" r:id="rId10"/>
    <p:sldId id="289" r:id="rId11"/>
    <p:sldId id="290" r:id="rId12"/>
    <p:sldId id="291" r:id="rId13"/>
    <p:sldId id="292" r:id="rId14"/>
    <p:sldId id="293" r:id="rId15"/>
    <p:sldId id="294" r:id="rId16"/>
    <p:sldId id="295" r:id="rId17"/>
    <p:sldId id="296" r:id="rId18"/>
    <p:sldId id="297" r:id="rId19"/>
    <p:sldId id="298" r:id="rId20"/>
    <p:sldId id="299" r:id="rId21"/>
    <p:sldId id="300" r:id="rId22"/>
    <p:sldId id="301" r:id="rId23"/>
    <p:sldId id="302" r:id="rId24"/>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84" y="24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7A57A6D-60E2-439E-A67E-D5DB7C15B0E4}"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9823044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57A6D-60E2-439E-A67E-D5DB7C15B0E4}"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618893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57A6D-60E2-439E-A67E-D5DB7C15B0E4}"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407063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A57A6D-60E2-439E-A67E-D5DB7C15B0E4}"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3811331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7A57A6D-60E2-439E-A67E-D5DB7C15B0E4}" type="datetimeFigureOut">
              <a:rPr lang="en-US" smtClean="0"/>
              <a:t>6/26/2015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39508950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A57A6D-60E2-439E-A67E-D5DB7C15B0E4}" type="datetimeFigureOut">
              <a:rPr lang="en-US" smtClean="0"/>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210115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A57A6D-60E2-439E-A67E-D5DB7C15B0E4}" type="datetimeFigureOut">
              <a:rPr lang="en-US" smtClean="0"/>
              <a:t>6/26/2015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19550823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A57A6D-60E2-439E-A67E-D5DB7C15B0E4}" type="datetimeFigureOut">
              <a:rPr lang="en-US" smtClean="0"/>
              <a:t>6/26/2015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41554441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A57A6D-60E2-439E-A67E-D5DB7C15B0E4}" type="datetimeFigureOut">
              <a:rPr lang="en-US" smtClean="0"/>
              <a:t>6/26/2015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2126144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57A6D-60E2-439E-A67E-D5DB7C15B0E4}" type="datetimeFigureOut">
              <a:rPr lang="en-US" smtClean="0"/>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642545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A57A6D-60E2-439E-A67E-D5DB7C15B0E4}" type="datetimeFigureOut">
              <a:rPr lang="en-US" smtClean="0"/>
              <a:t>6/26/2015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B2559EC-44CF-4A7B-B62E-7D77268F0DBF}" type="slidenum">
              <a:rPr lang="en-US" smtClean="0"/>
              <a:t>‹#›</a:t>
            </a:fld>
            <a:endParaRPr lang="en-US"/>
          </a:p>
        </p:txBody>
      </p:sp>
    </p:spTree>
    <p:extLst>
      <p:ext uri="{BB962C8B-B14F-4D97-AF65-F5344CB8AC3E}">
        <p14:creationId xmlns:p14="http://schemas.microsoft.com/office/powerpoint/2010/main" val="20556488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A57A6D-60E2-439E-A67E-D5DB7C15B0E4}" type="datetimeFigureOut">
              <a:rPr lang="en-US" smtClean="0"/>
              <a:t>6/26/2015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B2559EC-44CF-4A7B-B62E-7D77268F0DBF}" type="slidenum">
              <a:rPr lang="en-US" smtClean="0"/>
              <a:t>‹#›</a:t>
            </a:fld>
            <a:endParaRPr lang="en-US"/>
          </a:p>
        </p:txBody>
      </p:sp>
    </p:spTree>
    <p:extLst>
      <p:ext uri="{BB962C8B-B14F-4D97-AF65-F5344CB8AC3E}">
        <p14:creationId xmlns:p14="http://schemas.microsoft.com/office/powerpoint/2010/main" val="793091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http://biblia.com/books/esv/Mt1.18" TargetMode="External"/><Relationship Id="rId7"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biblia.com/books/esv/1Pe3.18" TargetMode="External"/><Relationship Id="rId5" Type="http://schemas.openxmlformats.org/officeDocument/2006/relationships/hyperlink" Target="http://biblia.com/books/esv/Ro5.8" TargetMode="External"/><Relationship Id="rId4" Type="http://schemas.openxmlformats.org/officeDocument/2006/relationships/hyperlink" Target="http://biblia.com/books/ncv/Lk9.21"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 Id="rId4" Type="http://schemas.openxmlformats.org/officeDocument/2006/relationships/hyperlink" Target="http://biblia.com/books/nlt/Ro5.6"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biblia.com/books/esv/Ro6.23"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biblia.com/books/esv/Ro5.8"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biblia.com/books/esv/Ac2.38"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biblia.com/books/esv/Jn14.6"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biblia.com/books/esv/Ro1.1-6"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biblia.com/books/nlt/Jn1.12"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biblia.com/books/esv/Re21.1-8"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hyperlink" Target="http://biblia.com/books/esv/2Co5.17"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biblia.com/books/kjv/Ge2.7" TargetMode="External"/><Relationship Id="rId7"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biblia.com/books/esv/Je29.11" TargetMode="External"/><Relationship Id="rId5" Type="http://schemas.openxmlformats.org/officeDocument/2006/relationships/hyperlink" Target="http://biblia.com/books/esv/Le19.18" TargetMode="External"/><Relationship Id="rId4" Type="http://schemas.openxmlformats.org/officeDocument/2006/relationships/hyperlink" Target="http://biblia.com/books/esv/Dt6.5"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biblia.com/books/nlt/Ge1.26"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biblia.com/books/esv/Php2.5-11" TargetMode="External"/><Relationship Id="rId4" Type="http://schemas.openxmlformats.org/officeDocument/2006/relationships/hyperlink" Target="http://biblia.com/books/nlt/Jn1.2-3"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biblia.com/books/esv/Jn3.16-17" TargetMode="External"/><Relationship Id="rId5" Type="http://schemas.openxmlformats.org/officeDocument/2006/relationships/hyperlink" Target="http://biblia.com/books/niv2011/Re13.8" TargetMode="External"/><Relationship Id="rId4" Type="http://schemas.openxmlformats.org/officeDocument/2006/relationships/hyperlink" Target="http://biblia.com/books/esv/Mk12.29"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biblia.com/books/nlt/Ro6.1-11" TargetMode="External"/><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biblia.com/books/esv/Ro3.23"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hyperlink" Target="http://biblia.com/books/esv/Jas2.10" TargetMode="External"/><Relationship Id="rId4" Type="http://schemas.openxmlformats.org/officeDocument/2006/relationships/hyperlink" Target="http://biblia.com/books/esv/Ps14.1" TargetMode="Externa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hyperlink" Target="http://biblia.com/books/esv/Ex20.3-14" TargetMode="External"/><Relationship Id="rId7" Type="http://schemas.openxmlformats.org/officeDocument/2006/relationships/hyperlink" Target="http://biblia.com/books/esv/Heb10.25" TargetMode="External"/><Relationship Id="rId2" Type="http://schemas.openxmlformats.org/officeDocument/2006/relationships/image" Target="../media/image7.jpeg"/><Relationship Id="rId1" Type="http://schemas.openxmlformats.org/officeDocument/2006/relationships/slideLayout" Target="../slideLayouts/slideLayout1.xml"/><Relationship Id="rId6" Type="http://schemas.openxmlformats.org/officeDocument/2006/relationships/hyperlink" Target="http://biblia.com/books/esv/Ga5.19-21" TargetMode="External"/><Relationship Id="rId5" Type="http://schemas.openxmlformats.org/officeDocument/2006/relationships/hyperlink" Target="http://biblia.com/books/esv/Mt5.28" TargetMode="External"/><Relationship Id="rId4" Type="http://schemas.openxmlformats.org/officeDocument/2006/relationships/hyperlink" Target="http://biblia.com/books/esv/Mt5.21-22" TargetMode="Externa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biblia.com/books/esv/Is59.2" TargetMode="External"/><Relationship Id="rId7" Type="http://schemas.openxmlformats.org/officeDocument/2006/relationships/hyperlink" Target="http://biblia.com/books/esv/Re21.8" TargetMode="External"/><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hyperlink" Target="http://biblia.com/books/esv/Heb9.27" TargetMode="External"/><Relationship Id="rId5" Type="http://schemas.openxmlformats.org/officeDocument/2006/relationships/hyperlink" Target="http://biblia.com/books/ncv/Ec12.7" TargetMode="External"/><Relationship Id="rId4" Type="http://schemas.openxmlformats.org/officeDocument/2006/relationships/hyperlink" Target="http://biblia.com/books/esv/Eph2.1"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biblia.com/books/nlt/Is59.2" TargetMode="External"/><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2"/>
          <p:cNvSpPr txBox="1">
            <a:spLocks noChangeArrowheads="1"/>
          </p:cNvSpPr>
          <p:nvPr/>
        </p:nvSpPr>
        <p:spPr bwMode="auto">
          <a:xfrm>
            <a:off x="2682875" y="895350"/>
            <a:ext cx="365760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8" name="Picture 3" descr="theway"/>
          <p:cNvPicPr>
            <a:picLocks noChangeAspect="1" noChangeArrowheads="1"/>
          </p:cNvPicPr>
          <p:nvPr/>
        </p:nvPicPr>
        <p:blipFill>
          <a:blip r:embed="rId2" cstate="print">
            <a:extLst>
              <a:ext uri="{28A0092B-C50C-407E-A947-70E740481C1C}">
                <a14:useLocalDpi xmlns:a14="http://schemas.microsoft.com/office/drawing/2010/main" val="0"/>
              </a:ext>
            </a:extLst>
          </a:blip>
          <a:srcRect r="26643"/>
          <a:stretch>
            <a:fillRect/>
          </a:stretch>
        </p:blipFill>
        <p:spPr bwMode="auto">
          <a:xfrm rot="246695">
            <a:off x="2838450" y="1458913"/>
            <a:ext cx="3440113" cy="1522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9" name="Picture 4" descr="papyrus_parchment2"/>
          <p:cNvPicPr>
            <a:picLocks noChangeAspect="1" noChangeArrowheads="1"/>
          </p:cNvPicPr>
          <p:nvPr/>
        </p:nvPicPr>
        <p:blipFill>
          <a:blip r:embed="rId3"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1" y="7256"/>
            <a:ext cx="9144000" cy="685074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1" y="866258"/>
            <a:ext cx="7633480" cy="3934342"/>
          </a:xfrm>
          <a:prstGeom prst="rect">
            <a:avLst/>
          </a:prstGeom>
        </p:spPr>
      </p:pic>
    </p:spTree>
    <p:extLst>
      <p:ext uri="{BB962C8B-B14F-4D97-AF65-F5344CB8AC3E}">
        <p14:creationId xmlns:p14="http://schemas.microsoft.com/office/powerpoint/2010/main" val="35328039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66" name="Picture 22"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1" name="Text Box 23"/>
          <p:cNvSpPr txBox="1">
            <a:spLocks noChangeArrowheads="1"/>
          </p:cNvSpPr>
          <p:nvPr/>
        </p:nvSpPr>
        <p:spPr bwMode="auto">
          <a:xfrm>
            <a:off x="81932" y="863263"/>
            <a:ext cx="9062068" cy="62233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mj-lt"/>
                <a:cs typeface="Arial" pitchFamily="34" charset="0"/>
              </a:rPr>
              <a:t>Forgiveness </a:t>
            </a:r>
            <a:r>
              <a:rPr lang="en-US" altLang="en-US" sz="2800" b="1" dirty="0" smtClean="0">
                <a:solidFill>
                  <a:srgbClr val="000000"/>
                </a:solidFill>
                <a:latin typeface="+mj-lt"/>
                <a:cs typeface="Arial" pitchFamily="34" charset="0"/>
              </a:rPr>
              <a:t>asks</a:t>
            </a:r>
            <a:r>
              <a:rPr kumimoji="0" lang="en-US" altLang="en-US" sz="2800" b="1" i="0" u="none" strike="noStrike" cap="none" normalizeH="0" baseline="0" dirty="0" smtClean="0">
                <a:ln>
                  <a:noFill/>
                </a:ln>
                <a:solidFill>
                  <a:srgbClr val="000000"/>
                </a:solidFill>
                <a:effectLst/>
                <a:latin typeface="+mj-lt"/>
                <a:cs typeface="Arial" pitchFamily="34" charset="0"/>
              </a:rPr>
              <a:t> God to suffer the “wages of sin”</a:t>
            </a:r>
            <a:r>
              <a:rPr kumimoji="0" lang="en-US" altLang="en-US" sz="2800" b="0" i="0" u="none" strike="noStrike" cap="none" normalizeH="0" baseline="0" dirty="0" smtClean="0">
                <a:ln>
                  <a:noFill/>
                </a:ln>
                <a:solidFill>
                  <a:srgbClr val="000000"/>
                </a:solidFill>
                <a:effectLst/>
                <a:latin typeface="+mj-lt"/>
                <a:cs typeface="Arial" pitchFamily="34" charset="0"/>
              </a:rPr>
              <a:t/>
            </a:r>
            <a:br>
              <a:rPr kumimoji="0" lang="en-US" altLang="en-US" sz="2800" b="0" i="0" u="none" strike="noStrike" cap="none" normalizeH="0" baseline="0" dirty="0" smtClean="0">
                <a:ln>
                  <a:noFill/>
                </a:ln>
                <a:solidFill>
                  <a:srgbClr val="000000"/>
                </a:solidFill>
                <a:effectLst/>
                <a:latin typeface="+mj-lt"/>
                <a:cs typeface="Arial" pitchFamily="34" charset="0"/>
              </a:rPr>
            </a:br>
            <a:r>
              <a:rPr kumimoji="0" lang="en-US" altLang="en-US" sz="1050" b="0" i="0" u="none" strike="noStrike" cap="none" normalizeH="0" baseline="0" dirty="0" smtClean="0">
                <a:ln>
                  <a:noFill/>
                </a:ln>
                <a:solidFill>
                  <a:srgbClr val="000000"/>
                </a:solidFill>
                <a:effectLst/>
                <a:cs typeface="Arial" pitchFamily="34" charset="0"/>
              </a:rPr>
              <a:t/>
            </a:r>
            <a:br>
              <a:rPr kumimoji="0" lang="en-US" altLang="en-US" sz="1050" b="0" i="0" u="none" strike="noStrike" cap="none" normalizeH="0" baseline="0" dirty="0" smtClean="0">
                <a:ln>
                  <a:noFill/>
                </a:ln>
                <a:solidFill>
                  <a:srgbClr val="000000"/>
                </a:solidFill>
                <a:effectLst/>
                <a:cs typeface="Arial" pitchFamily="34" charset="0"/>
              </a:rPr>
            </a:br>
            <a:r>
              <a:rPr kumimoji="0" lang="en-US" altLang="en-US" sz="2400" b="1" i="0" u="none" strike="noStrike" cap="none" normalizeH="0" baseline="0" dirty="0" smtClean="0">
                <a:ln>
                  <a:noFill/>
                </a:ln>
                <a:solidFill>
                  <a:srgbClr val="000000"/>
                </a:solidFill>
                <a:effectLst/>
                <a:cs typeface="Arial" pitchFamily="34" charset="0"/>
              </a:rPr>
              <a:t>GOD HAD TO COME TO EARTH:</a:t>
            </a:r>
            <a:r>
              <a:rPr kumimoji="0" lang="en-US" altLang="en-US" sz="2400" b="0" i="0" u="none" strike="noStrike" cap="none" normalizeH="0" baseline="0" dirty="0" smtClean="0">
                <a:ln>
                  <a:noFill/>
                </a:ln>
                <a:solidFill>
                  <a:srgbClr val="000000"/>
                </a:solidFill>
                <a:effectLst/>
                <a:cs typeface="Arial" pitchFamily="34" charset="0"/>
              </a:rPr>
              <a:t> </a:t>
            </a:r>
            <a:r>
              <a:rPr kumimoji="0" lang="en-US" altLang="en-US" sz="2400" b="0" i="1" u="none" strike="noStrike" cap="none" normalizeH="0" baseline="0" dirty="0" smtClean="0">
                <a:ln>
                  <a:noFill/>
                </a:ln>
                <a:solidFill>
                  <a:srgbClr val="000000"/>
                </a:solidFill>
                <a:effectLst/>
                <a:cs typeface="Arial" pitchFamily="34" charset="0"/>
              </a:rPr>
              <a:t>“Now the birth of Jesus Christ was as follows: When His mother Mary had been betrothed to Joseph, before they came together she was found to be with child from the Holy Spirit.” </a:t>
            </a:r>
            <a:r>
              <a:rPr kumimoji="0" lang="en-US" altLang="en-US" sz="2400" b="0" i="0" u="none" strike="noStrike" cap="none" normalizeH="0" baseline="0" dirty="0" smtClean="0">
                <a:ln>
                  <a:noFill/>
                </a:ln>
                <a:solidFill>
                  <a:srgbClr val="000000"/>
                </a:solidFill>
                <a:effectLst/>
                <a:cs typeface="Arial" pitchFamily="34" charset="0"/>
              </a:rPr>
              <a:t>(</a:t>
            </a:r>
            <a:r>
              <a:rPr kumimoji="0" lang="en-US" altLang="en-US" sz="2400" b="0" i="0" u="none" strike="noStrike" cap="none" normalizeH="0" baseline="0" dirty="0" smtClean="0">
                <a:ln>
                  <a:noFill/>
                </a:ln>
                <a:solidFill>
                  <a:srgbClr val="000000"/>
                </a:solidFill>
                <a:effectLst/>
                <a:cs typeface="Arial" pitchFamily="34" charset="0"/>
                <a:hlinkClick r:id="rId3"/>
              </a:rPr>
              <a:t>Matthew 1:18</a:t>
            </a:r>
            <a:r>
              <a:rPr kumimoji="0" lang="en-US" altLang="en-US" sz="2400" b="0" i="0" u="none" strike="noStrike" cap="none" normalizeH="0" baseline="0" dirty="0" smtClean="0">
                <a:ln>
                  <a:noFill/>
                </a:ln>
                <a:solidFill>
                  <a:srgbClr val="000000"/>
                </a:solidFill>
                <a:effectLst/>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cs typeface="Arial" pitchFamily="34" charset="0"/>
              </a:rPr>
              <a:t/>
            </a:r>
            <a:br>
              <a:rPr kumimoji="0" lang="en-US" altLang="en-US" sz="1100" b="1" i="0" u="none" strike="noStrike" cap="none" normalizeH="0" baseline="0" dirty="0" smtClean="0">
                <a:ln>
                  <a:noFill/>
                </a:ln>
                <a:solidFill>
                  <a:srgbClr val="000000"/>
                </a:solidFill>
                <a:effectLst/>
                <a:cs typeface="Arial" pitchFamily="34" charset="0"/>
              </a:rPr>
            </a:br>
            <a:r>
              <a:rPr kumimoji="0" lang="en-US" altLang="en-US" sz="2400" b="1" i="0" u="none" strike="noStrike" cap="none" normalizeH="0" baseline="0" dirty="0" smtClean="0">
                <a:ln>
                  <a:noFill/>
                </a:ln>
                <a:solidFill>
                  <a:srgbClr val="000000"/>
                </a:solidFill>
                <a:effectLst/>
                <a:cs typeface="Arial" pitchFamily="34" charset="0"/>
              </a:rPr>
              <a:t>GOD HAD TO SUFFER AND CONQUER SIN:</a:t>
            </a:r>
            <a:r>
              <a:rPr kumimoji="0" lang="en-US" altLang="en-US" sz="2400" b="0" i="0" u="none" strike="noStrike" cap="none" normalizeH="0" baseline="0" dirty="0" smtClean="0">
                <a:ln>
                  <a:noFill/>
                </a:ln>
                <a:solidFill>
                  <a:srgbClr val="000000"/>
                </a:solidFill>
                <a:effectLst/>
                <a:cs typeface="Arial" pitchFamily="34" charset="0"/>
              </a:rPr>
              <a:t> “</a:t>
            </a:r>
            <a:r>
              <a:rPr kumimoji="0" lang="en-US" altLang="en-US" sz="2400" b="0" i="1" u="none" strike="noStrike" cap="none" normalizeH="0" baseline="0" dirty="0" smtClean="0">
                <a:ln>
                  <a:noFill/>
                </a:ln>
                <a:solidFill>
                  <a:srgbClr val="000000"/>
                </a:solidFill>
                <a:effectLst/>
                <a:cs typeface="Arial" pitchFamily="34" charset="0"/>
              </a:rPr>
              <a:t>The Son of Man [Jesus] must suffer many things. He will be rejected by the Jewish elders, the leading priests, and the teachers of the law. He will be killed and after three days will be raised from the dead.”</a:t>
            </a:r>
            <a:r>
              <a:rPr kumimoji="0" lang="en-US" altLang="en-US" sz="2400" b="0" i="0" u="none" strike="noStrike" cap="none" normalizeH="0" baseline="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hlinkClick r:id="rId4"/>
              </a:rPr>
              <a:t>Luke 9:22</a:t>
            </a:r>
            <a:r>
              <a:rPr kumimoji="0" lang="en-US" altLang="en-US" sz="2400" b="0" i="0" u="none" strike="noStrike" cap="none" normalizeH="0" baseline="0" dirty="0" smtClean="0">
                <a:ln>
                  <a:noFill/>
                </a:ln>
                <a:solidFill>
                  <a:srgbClr val="000000"/>
                </a:solidFill>
                <a:effectLst/>
                <a:cs typeface="Arial" pitchFamily="34" charset="0"/>
              </a:rPr>
              <a:t> NCV)</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cs typeface="Arial" pitchFamily="34" charset="0"/>
              </a:rPr>
              <a:t/>
            </a:r>
            <a:br>
              <a:rPr kumimoji="0" lang="en-US" altLang="en-US" sz="1100" b="1" i="0" u="none" strike="noStrike" cap="none" normalizeH="0" baseline="0" dirty="0" smtClean="0">
                <a:ln>
                  <a:noFill/>
                </a:ln>
                <a:solidFill>
                  <a:srgbClr val="000000"/>
                </a:solidFill>
                <a:effectLst/>
                <a:cs typeface="Arial" pitchFamily="34" charset="0"/>
              </a:rPr>
            </a:br>
            <a:r>
              <a:rPr kumimoji="0" lang="en-US" altLang="en-US" sz="2400" b="1" i="0" u="none" strike="noStrike" cap="none" normalizeH="0" baseline="0" dirty="0" smtClean="0">
                <a:ln>
                  <a:noFill/>
                </a:ln>
                <a:solidFill>
                  <a:srgbClr val="000000"/>
                </a:solidFill>
                <a:effectLst/>
                <a:cs typeface="Arial" pitchFamily="34" charset="0"/>
              </a:rPr>
              <a:t>GOD HAD TO PROVE HIS LOVE:</a:t>
            </a:r>
            <a:r>
              <a:rPr kumimoji="0" lang="en-US" altLang="en-US" sz="2400" b="0" i="0" u="none" strike="noStrike" cap="none" normalizeH="0" baseline="0" dirty="0" smtClean="0">
                <a:ln>
                  <a:noFill/>
                </a:ln>
                <a:solidFill>
                  <a:srgbClr val="000000"/>
                </a:solidFill>
                <a:effectLst/>
                <a:cs typeface="Arial" pitchFamily="34" charset="0"/>
              </a:rPr>
              <a:t> </a:t>
            </a:r>
            <a:r>
              <a:rPr kumimoji="0" lang="en-US" altLang="en-US" sz="2400" b="0" i="1" u="none" strike="noStrike" cap="none" normalizeH="0" baseline="0" dirty="0" smtClean="0">
                <a:ln>
                  <a:noFill/>
                </a:ln>
                <a:solidFill>
                  <a:srgbClr val="000000"/>
                </a:solidFill>
                <a:effectLst/>
                <a:cs typeface="Arial" pitchFamily="34" charset="0"/>
              </a:rPr>
              <a:t>“God demonstrates His own love for us, in that while we were still sinners, Christ died for us.”</a:t>
            </a:r>
            <a:r>
              <a:rPr kumimoji="0" lang="en-US" altLang="en-US" sz="2400" b="0" i="0" u="none" strike="noStrike" cap="none" normalizeH="0" baseline="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hlinkClick r:id="rId5"/>
              </a:rPr>
              <a:t>Rom. 5:8</a:t>
            </a:r>
            <a:r>
              <a:rPr kumimoji="0" lang="en-US" altLang="en-US" sz="2400" b="0" i="0" u="none" strike="noStrike" cap="none" normalizeH="0" baseline="0" dirty="0" smtClean="0">
                <a:ln>
                  <a:noFill/>
                </a:ln>
                <a:solidFill>
                  <a:srgbClr val="000000"/>
                </a:solidFill>
                <a:effectLst/>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100" b="1" i="0" u="none" strike="noStrike" cap="none" normalizeH="0" baseline="0" dirty="0" smtClean="0">
                <a:ln>
                  <a:noFill/>
                </a:ln>
                <a:solidFill>
                  <a:srgbClr val="000000"/>
                </a:solidFill>
                <a:effectLst/>
                <a:cs typeface="Arial" pitchFamily="34" charset="0"/>
              </a:rPr>
              <a:t/>
            </a:r>
            <a:br>
              <a:rPr kumimoji="0" lang="en-US" altLang="en-US" sz="1100" b="1" i="0" u="none" strike="noStrike" cap="none" normalizeH="0" baseline="0" dirty="0" smtClean="0">
                <a:ln>
                  <a:noFill/>
                </a:ln>
                <a:solidFill>
                  <a:srgbClr val="000000"/>
                </a:solidFill>
                <a:effectLst/>
                <a:cs typeface="Arial" pitchFamily="34" charset="0"/>
              </a:rPr>
            </a:br>
            <a:r>
              <a:rPr kumimoji="0" lang="en-US" altLang="en-US" sz="2400" b="1" i="0" u="none" strike="noStrike" cap="none" normalizeH="0" baseline="0" dirty="0" smtClean="0">
                <a:ln>
                  <a:noFill/>
                </a:ln>
                <a:solidFill>
                  <a:srgbClr val="000000"/>
                </a:solidFill>
                <a:effectLst/>
                <a:cs typeface="Arial" pitchFamily="34" charset="0"/>
              </a:rPr>
              <a:t>GOD HAD TO SHOW HIS SACRIFICE WAS FOR ALL: </a:t>
            </a:r>
            <a:r>
              <a:rPr kumimoji="0" lang="en-US" altLang="en-US" sz="2400" i="1" u="none" strike="noStrike" cap="none" normalizeH="0" baseline="0" dirty="0" smtClean="0">
                <a:ln>
                  <a:noFill/>
                </a:ln>
                <a:solidFill>
                  <a:srgbClr val="000000"/>
                </a:solidFill>
                <a:effectLst/>
                <a:cs typeface="Arial" pitchFamily="34" charset="0"/>
              </a:rPr>
              <a:t>“</a:t>
            </a:r>
            <a:r>
              <a:rPr kumimoji="0" lang="en-US" altLang="en-US" sz="2400" b="0" i="1" u="none" strike="noStrike" cap="none" normalizeH="0" baseline="0" dirty="0" smtClean="0">
                <a:ln>
                  <a:noFill/>
                </a:ln>
                <a:solidFill>
                  <a:srgbClr val="000000"/>
                </a:solidFill>
                <a:effectLst/>
                <a:cs typeface="Arial" pitchFamily="34" charset="0"/>
              </a:rPr>
              <a:t>For Christ also died for sins once for all, the just for the unjust, so that He might bring us to God.”</a:t>
            </a:r>
            <a:r>
              <a:rPr kumimoji="0" lang="en-US" altLang="en-US" sz="2400" b="0" i="0" u="none" strike="noStrike" cap="none" normalizeH="0" baseline="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hlinkClick r:id="rId6"/>
              </a:rPr>
              <a:t>1 Peter 3:18a</a:t>
            </a:r>
            <a:r>
              <a:rPr kumimoji="0" lang="en-US" altLang="en-US" sz="2400" b="0" i="0" u="none" strike="noStrike" cap="none" normalizeH="0" baseline="0" dirty="0" smtClean="0">
                <a:ln>
                  <a:noFill/>
                </a:ln>
                <a:solidFill>
                  <a:srgbClr val="000000"/>
                </a:solidFill>
                <a:effectLst/>
                <a:cs typeface="Arial" pitchFamily="34" charset="0"/>
              </a:rPr>
              <a:t>)</a:t>
            </a:r>
            <a:endParaRPr kumimoji="0" lang="en-US" altLang="en-US" sz="2400" b="0" i="0" u="none" strike="noStrike" cap="none" normalizeH="0" baseline="0" dirty="0" smtClean="0">
              <a:ln>
                <a:noFill/>
              </a:ln>
              <a:solidFill>
                <a:schemeClr val="tx1"/>
              </a:solidFill>
              <a:effectLst/>
              <a:cs typeface="Arial" pitchFamily="34" charset="0"/>
            </a:endParaRPr>
          </a:p>
        </p:txBody>
      </p:sp>
      <p:pic>
        <p:nvPicPr>
          <p:cNvPr id="9" name="Picture 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769020">
            <a:off x="199582" y="20632"/>
            <a:ext cx="1542235" cy="794879"/>
          </a:xfrm>
          <a:prstGeom prst="rect">
            <a:avLst/>
          </a:prstGeom>
        </p:spPr>
      </p:pic>
    </p:spTree>
    <p:extLst>
      <p:ext uri="{BB962C8B-B14F-4D97-AF65-F5344CB8AC3E}">
        <p14:creationId xmlns:p14="http://schemas.microsoft.com/office/powerpoint/2010/main" val="36297318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 name="Picture 15" descr="No_Sepe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898"/>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61" name="Picture 26" descr="Brid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1158" y="1219200"/>
            <a:ext cx="5193677"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TextBox 1"/>
          <p:cNvSpPr txBox="1"/>
          <p:nvPr/>
        </p:nvSpPr>
        <p:spPr>
          <a:xfrm>
            <a:off x="2057400" y="247471"/>
            <a:ext cx="4876800" cy="1200329"/>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"When we were utterly helpless, Christ came at just the right time and died for us sinners." (</a:t>
            </a:r>
            <a:r>
              <a:rPr lang="en-US" sz="2400" dirty="0">
                <a:latin typeface="Times New Roman" panose="02020603050405020304" pitchFamily="18" charset="0"/>
                <a:cs typeface="Times New Roman" panose="02020603050405020304" pitchFamily="18" charset="0"/>
                <a:hlinkClick r:id="rId4"/>
              </a:rPr>
              <a:t>Romans 5:6</a:t>
            </a:r>
            <a:r>
              <a:rPr lang="en-US" sz="240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525231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0" y="-2"/>
            <a:ext cx="9144000" cy="68580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Text Box 3"/>
          <p:cNvSpPr txBox="1">
            <a:spLocks noChangeArrowheads="1"/>
          </p:cNvSpPr>
          <p:nvPr/>
        </p:nvSpPr>
        <p:spPr bwMode="auto">
          <a:xfrm>
            <a:off x="3593076" y="4419600"/>
            <a:ext cx="5627124" cy="1447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1" i="0" u="none" strike="noStrike" cap="none" normalizeH="0" baseline="0" dirty="0" smtClean="0">
                <a:ln>
                  <a:noFill/>
                </a:ln>
                <a:solidFill>
                  <a:srgbClr val="600060"/>
                </a:solidFill>
                <a:effectLst/>
                <a:latin typeface="Times New Roman" pitchFamily="18" charset="0"/>
                <a:cs typeface="Arial" pitchFamily="34" charset="0"/>
              </a:rPr>
              <a:t>“</a:t>
            </a:r>
            <a:r>
              <a:rPr kumimoji="0" lang="en-US" altLang="en-US" sz="2400" b="1" i="0" u="sng" strike="noStrike" cap="none" normalizeH="0" baseline="0" dirty="0" smtClean="0">
                <a:ln>
                  <a:noFill/>
                </a:ln>
                <a:solidFill>
                  <a:srgbClr val="600060"/>
                </a:solidFill>
                <a:effectLst/>
                <a:cs typeface="Arial" pitchFamily="34" charset="0"/>
              </a:rPr>
              <a:t>our Lord</a:t>
            </a:r>
            <a:r>
              <a:rPr kumimoji="0" lang="en-US" altLang="en-US" sz="2400" b="1" i="0" u="none" strike="noStrike" cap="none" normalizeH="0" baseline="0" dirty="0" smtClean="0">
                <a:ln>
                  <a:noFill/>
                </a:ln>
                <a:solidFill>
                  <a:srgbClr val="600060"/>
                </a:solidFill>
                <a:effectLst/>
                <a:cs typeface="Arial" pitchFamily="34" charset="0"/>
              </a:rPr>
              <a:t>.” - </a:t>
            </a:r>
            <a:r>
              <a:rPr kumimoji="0" lang="en-US" altLang="en-US" sz="2400" b="0" i="0" u="none" strike="noStrike" cap="none" normalizeH="0" baseline="0" dirty="0" smtClean="0">
                <a:ln>
                  <a:noFill/>
                </a:ln>
                <a:solidFill>
                  <a:srgbClr val="000000"/>
                </a:solidFill>
                <a:effectLst/>
                <a:cs typeface="Arial" pitchFamily="34" charset="0"/>
              </a:rPr>
              <a:t>Jesus rose from the grave to fully conquer sin and forgive all who would believe in Him. Only by turning from your sins can He be our Savior, Lord, &amp; Master.</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4" name="Text Box 6"/>
          <p:cNvSpPr txBox="1">
            <a:spLocks noChangeArrowheads="1"/>
          </p:cNvSpPr>
          <p:nvPr/>
        </p:nvSpPr>
        <p:spPr bwMode="auto">
          <a:xfrm>
            <a:off x="914400" y="219074"/>
            <a:ext cx="8077200" cy="84772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Times New Roman" pitchFamily="18" charset="0"/>
                <a:cs typeface="Arial" pitchFamily="34" charset="0"/>
              </a:rPr>
              <a:t>                          </a:t>
            </a:r>
            <a:r>
              <a:rPr kumimoji="0" lang="en-US" altLang="en-US" sz="2800" b="1" i="0" u="none" strike="noStrike" cap="none" normalizeH="0" baseline="0" dirty="0" smtClean="0">
                <a:ln>
                  <a:noFill/>
                </a:ln>
                <a:solidFill>
                  <a:srgbClr val="000000"/>
                </a:solidFill>
                <a:effectLst/>
                <a:latin typeface="+mj-lt"/>
                <a:cs typeface="Arial" pitchFamily="34" charset="0"/>
              </a:rPr>
              <a:t>God Defines </a:t>
            </a:r>
            <a:r>
              <a:rPr lang="en-US" altLang="en-US" sz="2800" b="1" dirty="0" smtClean="0">
                <a:solidFill>
                  <a:srgbClr val="000000"/>
                </a:solidFill>
                <a:latin typeface="+mj-lt"/>
                <a:cs typeface="Arial" pitchFamily="34" charset="0"/>
              </a:rPr>
              <a:t>The Grace in </a:t>
            </a:r>
            <a:r>
              <a:rPr kumimoji="0" lang="en-US" altLang="en-US" sz="2800" b="1" i="0" u="none" strike="noStrike" cap="none" normalizeH="0" baseline="0" dirty="0" smtClean="0">
                <a:ln>
                  <a:noFill/>
                </a:ln>
                <a:solidFill>
                  <a:srgbClr val="000000"/>
                </a:solidFill>
                <a:effectLst/>
                <a:latin typeface="+mj-lt"/>
                <a:cs typeface="Arial" pitchFamily="34" charset="0"/>
              </a:rPr>
              <a:t>Forgiveness</a:t>
            </a:r>
            <a:br>
              <a:rPr kumimoji="0" lang="en-US" altLang="en-US" sz="2800" b="1" i="0" u="none" strike="noStrike" cap="none" normalizeH="0" baseline="0" dirty="0" smtClean="0">
                <a:ln>
                  <a:noFill/>
                </a:ln>
                <a:solidFill>
                  <a:srgbClr val="000000"/>
                </a:solidFill>
                <a:effectLst/>
                <a:latin typeface="+mj-lt"/>
                <a:cs typeface="Arial" pitchFamily="34" charset="0"/>
              </a:rPr>
            </a:br>
            <a:r>
              <a:rPr kumimoji="0" lang="en-US" altLang="en-US" sz="2800" b="1" i="0" u="none" strike="noStrike" cap="none" normalizeH="0" baseline="0" dirty="0" smtClean="0">
                <a:ln>
                  <a:noFill/>
                </a:ln>
                <a:solidFill>
                  <a:srgbClr val="990000"/>
                </a:solidFill>
                <a:effectLst/>
                <a:latin typeface="+mj-lt"/>
                <a:cs typeface="Arial" pitchFamily="34" charset="0"/>
              </a:rPr>
              <a:t>Forgiveness:</a:t>
            </a:r>
            <a:r>
              <a:rPr kumimoji="0" lang="en-US" altLang="en-US" sz="2800" b="0" i="0" u="none" strike="noStrike" cap="none" normalizeH="0" baseline="0" dirty="0" smtClean="0">
                <a:ln>
                  <a:noFill/>
                </a:ln>
                <a:solidFill>
                  <a:srgbClr val="990000"/>
                </a:solidFill>
                <a:effectLst/>
                <a:latin typeface="+mj-lt"/>
                <a:cs typeface="Arial" pitchFamily="34" charset="0"/>
              </a:rPr>
              <a:t>                            </a:t>
            </a:r>
            <a:r>
              <a:rPr kumimoji="0" lang="en-US" altLang="en-US" sz="2800" b="1" i="0" u="none" strike="noStrike" cap="none" normalizeH="0" baseline="0" dirty="0" smtClean="0">
                <a:ln>
                  <a:noFill/>
                </a:ln>
                <a:solidFill>
                  <a:srgbClr val="600060"/>
                </a:solidFill>
                <a:effectLst/>
                <a:latin typeface="+mj-lt"/>
                <a:cs typeface="Arial" pitchFamily="34" charset="0"/>
                <a:hlinkClick r:id="rId3"/>
              </a:rPr>
              <a:t>Romans 6:23</a:t>
            </a:r>
            <a:endParaRPr kumimoji="0" lang="en-US" altLang="en-US" sz="2800" b="0" i="0" u="none" strike="noStrike" cap="none" normalizeH="0" baseline="0" dirty="0" smtClean="0">
              <a:ln>
                <a:noFill/>
              </a:ln>
              <a:solidFill>
                <a:schemeClr val="tx1"/>
              </a:solidFill>
              <a:effectLst/>
              <a:latin typeface="+mj-lt"/>
              <a:cs typeface="Arial" pitchFamily="34" charset="0"/>
            </a:endParaRPr>
          </a:p>
        </p:txBody>
      </p:sp>
      <p:sp>
        <p:nvSpPr>
          <p:cNvPr id="5" name="Text Box 7"/>
          <p:cNvSpPr txBox="1">
            <a:spLocks noChangeArrowheads="1"/>
          </p:cNvSpPr>
          <p:nvPr/>
        </p:nvSpPr>
        <p:spPr bwMode="auto">
          <a:xfrm>
            <a:off x="76200" y="1143000"/>
            <a:ext cx="3590585" cy="6141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990000"/>
                </a:solidFill>
                <a:effectLst/>
                <a:cs typeface="Arial" pitchFamily="34" charset="0"/>
              </a:rPr>
              <a:t>1) suffer all the wrong actions done to you;</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6" name="Text Box 8"/>
          <p:cNvSpPr txBox="1">
            <a:spLocks noChangeArrowheads="1"/>
          </p:cNvSpPr>
          <p:nvPr/>
        </p:nvSpPr>
        <p:spPr bwMode="auto">
          <a:xfrm>
            <a:off x="59300" y="2209800"/>
            <a:ext cx="3352800" cy="88225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990000"/>
                </a:solidFill>
                <a:effectLst/>
                <a:cs typeface="Arial" pitchFamily="34" charset="0"/>
              </a:rPr>
              <a:t>2) release the offender from punishment;</a:t>
            </a:r>
            <a:r>
              <a:rPr kumimoji="0" lang="en-US" altLang="en-US" sz="2400" b="0" i="0" u="none" strike="noStrike" cap="none" normalizeH="0" baseline="0" dirty="0" smtClean="0">
                <a:ln>
                  <a:noFill/>
                </a:ln>
                <a:solidFill>
                  <a:srgbClr val="000000"/>
                </a:solidFill>
                <a:effectLst/>
                <a:cs typeface="Arial" pitchFamily="34" charset="0"/>
              </a:rPr>
              <a:t> </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7" name="Text Box 9"/>
          <p:cNvSpPr txBox="1">
            <a:spLocks noChangeArrowheads="1"/>
          </p:cNvSpPr>
          <p:nvPr/>
        </p:nvSpPr>
        <p:spPr bwMode="auto">
          <a:xfrm>
            <a:off x="76200" y="4343400"/>
            <a:ext cx="3175906" cy="1143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990000"/>
                </a:solidFill>
                <a:effectLst/>
                <a:cs typeface="Arial" pitchFamily="34" charset="0"/>
              </a:rPr>
              <a:t>3) without holding retaliation, bitterness, or anger inside yourself.</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8" name="Text Box 10"/>
          <p:cNvSpPr txBox="1">
            <a:spLocks noChangeArrowheads="1"/>
          </p:cNvSpPr>
          <p:nvPr/>
        </p:nvSpPr>
        <p:spPr bwMode="auto">
          <a:xfrm>
            <a:off x="3505200" y="2133600"/>
            <a:ext cx="5627913" cy="230367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600060"/>
                </a:solidFill>
                <a:effectLst/>
                <a:cs typeface="Arial" pitchFamily="34" charset="0"/>
              </a:rPr>
              <a:t>“but the free gift of God is eternal life </a:t>
            </a:r>
            <a:r>
              <a:rPr kumimoji="0" lang="en-US" altLang="en-US" sz="2400" b="1" i="0" u="sng" strike="noStrike" cap="none" normalizeH="0" baseline="0" dirty="0" smtClean="0">
                <a:ln>
                  <a:noFill/>
                </a:ln>
                <a:solidFill>
                  <a:srgbClr val="600060"/>
                </a:solidFill>
                <a:effectLst/>
                <a:cs typeface="Arial" pitchFamily="34" charset="0"/>
              </a:rPr>
              <a:t>in Christ Jesus</a:t>
            </a:r>
            <a:r>
              <a:rPr kumimoji="0" lang="en-US" altLang="en-US" sz="2400" b="1" i="0" u="none" strike="noStrike" cap="none" normalizeH="0" baseline="0" dirty="0" smtClean="0">
                <a:ln>
                  <a:noFill/>
                </a:ln>
                <a:solidFill>
                  <a:srgbClr val="600060"/>
                </a:solidFill>
                <a:effectLst/>
                <a:cs typeface="Arial" pitchFamily="34" charset="0"/>
              </a:rPr>
              <a:t>”</a:t>
            </a:r>
            <a:r>
              <a:rPr kumimoji="0" lang="en-US" altLang="en-US" sz="2400" b="1" i="0" u="none" strike="noStrike" cap="none" normalizeH="0" baseline="0" dirty="0" smtClean="0">
                <a:ln>
                  <a:noFill/>
                </a:ln>
                <a:solidFill>
                  <a:srgbClr val="000000"/>
                </a:solidFill>
                <a:effectLst/>
                <a:cs typeface="Arial" pitchFamily="34" charset="0"/>
              </a:rPr>
              <a:t> - </a:t>
            </a:r>
            <a:r>
              <a:rPr kumimoji="0" lang="en-US" altLang="en-US" sz="2400" b="0" i="0" u="none" strike="noStrike" cap="none" normalizeH="0" baseline="0" dirty="0" smtClean="0">
                <a:ln>
                  <a:noFill/>
                </a:ln>
                <a:solidFill>
                  <a:srgbClr val="000000"/>
                </a:solidFill>
                <a:effectLst/>
                <a:cs typeface="Arial" pitchFamily="34" charset="0"/>
              </a:rPr>
              <a:t>Forgiveness is only found “in” the one whom you sin against.</a:t>
            </a:r>
            <a:r>
              <a:rPr kumimoji="0" lang="en-US" altLang="en-US" sz="2400" b="0" i="0" u="none" strike="noStrike" cap="none" normalizeH="0" dirty="0" smtClean="0">
                <a:ln>
                  <a:noFill/>
                </a:ln>
                <a:solidFill>
                  <a:srgbClr val="000000"/>
                </a:solidFill>
                <a:effectLst/>
                <a:cs typeface="Arial" pitchFamily="34" charset="0"/>
              </a:rPr>
              <a:t> A person sins against God </a:t>
            </a:r>
            <a:r>
              <a:rPr lang="en-US" altLang="en-US" sz="2400" dirty="0" smtClean="0">
                <a:solidFill>
                  <a:srgbClr val="000000"/>
                </a:solidFill>
                <a:cs typeface="Arial" pitchFamily="34" charset="0"/>
              </a:rPr>
              <a:t>and His law first. T</a:t>
            </a:r>
            <a:r>
              <a:rPr kumimoji="0" lang="en-US" altLang="en-US" sz="2400" b="0" i="0" u="none" strike="noStrike" cap="none" normalizeH="0" baseline="0" dirty="0" smtClean="0">
                <a:ln>
                  <a:noFill/>
                </a:ln>
                <a:solidFill>
                  <a:srgbClr val="000000"/>
                </a:solidFill>
                <a:effectLst/>
                <a:cs typeface="Arial" pitchFamily="34" charset="0"/>
              </a:rPr>
              <a:t>herefore, Jesus has to be God, not a god. Forgiveness is “in Jesus” –</a:t>
            </a:r>
            <a:r>
              <a:rPr kumimoji="0" lang="en-US" altLang="en-US" sz="2400" b="0" i="0" u="none" strike="noStrike" cap="none" normalizeH="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rPr>
              <a:t>no other name! </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9" name="Text Box 11"/>
          <p:cNvSpPr txBox="1">
            <a:spLocks noChangeArrowheads="1"/>
          </p:cNvSpPr>
          <p:nvPr/>
        </p:nvSpPr>
        <p:spPr bwMode="auto">
          <a:xfrm>
            <a:off x="3593076" y="990600"/>
            <a:ext cx="5550924" cy="13735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600060"/>
                </a:solidFill>
                <a:effectLst/>
                <a:cs typeface="Arial" pitchFamily="34" charset="0"/>
              </a:rPr>
              <a:t>“The </a:t>
            </a:r>
            <a:r>
              <a:rPr kumimoji="0" lang="en-US" altLang="en-US" sz="2400" b="1" i="0" u="sng" strike="noStrike" cap="none" normalizeH="0" baseline="0" dirty="0" smtClean="0">
                <a:ln>
                  <a:noFill/>
                </a:ln>
                <a:solidFill>
                  <a:srgbClr val="600060"/>
                </a:solidFill>
                <a:effectLst/>
                <a:cs typeface="Arial" pitchFamily="34" charset="0"/>
              </a:rPr>
              <a:t>wages of sin is death</a:t>
            </a:r>
            <a:r>
              <a:rPr kumimoji="0" lang="en-US" altLang="en-US" sz="2400" b="1" i="0" u="none" strike="noStrike" cap="none" normalizeH="0" baseline="0" dirty="0" smtClean="0">
                <a:ln>
                  <a:noFill/>
                </a:ln>
                <a:solidFill>
                  <a:srgbClr val="600060"/>
                </a:solidFill>
                <a:effectLst/>
                <a:cs typeface="Arial" pitchFamily="34" charset="0"/>
              </a:rPr>
              <a:t>” -</a:t>
            </a:r>
            <a:r>
              <a:rPr kumimoji="0" lang="en-US" altLang="en-US" sz="2400" b="1" i="0" u="none" strike="noStrike" cap="none" normalizeH="0" baseline="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rPr>
              <a:t>Forgiveness petitions </a:t>
            </a:r>
            <a:r>
              <a:rPr kumimoji="0" lang="en-US" altLang="en-US" sz="2400" b="0" i="0" u="none" strike="noStrike" cap="none" normalizeH="0" baseline="0" dirty="0" smtClean="0">
                <a:ln>
                  <a:noFill/>
                </a:ln>
                <a:solidFill>
                  <a:srgbClr val="000000"/>
                </a:solidFill>
                <a:effectLst/>
                <a:cs typeface="Arial" pitchFamily="34" charset="0"/>
              </a:rPr>
              <a:t>God’s forgiving nature </a:t>
            </a:r>
            <a:r>
              <a:rPr kumimoji="0" lang="en-US" altLang="en-US" sz="2400" b="0" i="0" u="none" strike="noStrike" cap="none" normalizeH="0" baseline="0" dirty="0" smtClean="0">
                <a:ln>
                  <a:noFill/>
                </a:ln>
                <a:solidFill>
                  <a:srgbClr val="000000"/>
                </a:solidFill>
                <a:effectLst/>
                <a:cs typeface="Arial" pitchFamily="34" charset="0"/>
              </a:rPr>
              <a:t>to come to earth and suffer death for mankind.</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10" name="AutoShape 12"/>
          <p:cNvSpPr>
            <a:spLocks noChangeArrowheads="1"/>
          </p:cNvSpPr>
          <p:nvPr/>
        </p:nvSpPr>
        <p:spPr bwMode="auto">
          <a:xfrm>
            <a:off x="3124200" y="1371600"/>
            <a:ext cx="381000" cy="492323"/>
          </a:xfrm>
          <a:prstGeom prst="rightArrow">
            <a:avLst>
              <a:gd name="adj1" fmla="val 50000"/>
              <a:gd name="adj2" fmla="val 30000"/>
            </a:avLst>
          </a:prstGeom>
          <a:solidFill>
            <a:srgbClr val="60006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27" name="Text Box 11">
            <a:hlinkClick r:id="rId3"/>
          </p:cNvPr>
          <p:cNvSpPr txBox="1">
            <a:spLocks noChangeArrowheads="1"/>
          </p:cNvSpPr>
          <p:nvPr/>
        </p:nvSpPr>
        <p:spPr bwMode="auto">
          <a:xfrm>
            <a:off x="59300" y="6096000"/>
            <a:ext cx="9084699" cy="8381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strike="noStrike" cap="small" normalizeH="0" baseline="0" dirty="0" smtClean="0">
                <a:ln>
                  <a:noFill/>
                </a:ln>
                <a:solidFill>
                  <a:srgbClr val="600060"/>
                </a:solidFill>
                <a:effectLst/>
                <a:cs typeface="Arial" pitchFamily="34" charset="0"/>
              </a:rPr>
              <a:t>“The wages of sin is death,</a:t>
            </a:r>
            <a:r>
              <a:rPr kumimoji="0" lang="en-US" altLang="en-US" sz="2400" b="1" i="0" strike="noStrike" cap="small" normalizeH="0" dirty="0" smtClean="0">
                <a:ln>
                  <a:noFill/>
                </a:ln>
                <a:solidFill>
                  <a:srgbClr val="600060"/>
                </a:solidFill>
                <a:effectLst/>
                <a:cs typeface="Arial" pitchFamily="34" charset="0"/>
              </a:rPr>
              <a:t> but the free gift of God is eternal life in Christ Jesus, our Lord.” </a:t>
            </a:r>
            <a:r>
              <a:rPr kumimoji="0" lang="en-US" altLang="en-US" sz="2400" b="1" i="0" strike="noStrike" cap="small" normalizeH="0" dirty="0" smtClean="0">
                <a:ln>
                  <a:noFill/>
                </a:ln>
                <a:solidFill>
                  <a:srgbClr val="600060"/>
                </a:solidFill>
                <a:effectLst/>
                <a:cs typeface="Arial" pitchFamily="34" charset="0"/>
                <a:hlinkClick r:id="rId3"/>
              </a:rPr>
              <a:t>Rom. 6:23</a:t>
            </a:r>
            <a:endParaRPr kumimoji="0" lang="en-US" altLang="en-US" sz="2400" b="0" i="0" strike="noStrike" cap="small" normalizeH="0" baseline="0" dirty="0" smtClean="0">
              <a:ln>
                <a:noFill/>
              </a:ln>
              <a:solidFill>
                <a:schemeClr val="tx1"/>
              </a:solidFill>
              <a:effectLst/>
              <a:cs typeface="Arial" pitchFamily="34" charset="0"/>
            </a:endParaRPr>
          </a:p>
        </p:txBody>
      </p:sp>
      <p:sp>
        <p:nvSpPr>
          <p:cNvPr id="30" name="AutoShape 12"/>
          <p:cNvSpPr>
            <a:spLocks noChangeArrowheads="1"/>
          </p:cNvSpPr>
          <p:nvPr/>
        </p:nvSpPr>
        <p:spPr bwMode="auto">
          <a:xfrm>
            <a:off x="3048000" y="2514600"/>
            <a:ext cx="381000" cy="492323"/>
          </a:xfrm>
          <a:prstGeom prst="rightArrow">
            <a:avLst>
              <a:gd name="adj1" fmla="val 50000"/>
              <a:gd name="adj2" fmla="val 30000"/>
            </a:avLst>
          </a:prstGeom>
          <a:solidFill>
            <a:srgbClr val="60006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AutoShape 12"/>
          <p:cNvSpPr>
            <a:spLocks noChangeArrowheads="1"/>
          </p:cNvSpPr>
          <p:nvPr/>
        </p:nvSpPr>
        <p:spPr bwMode="auto">
          <a:xfrm>
            <a:off x="3124200" y="4613077"/>
            <a:ext cx="381000" cy="492323"/>
          </a:xfrm>
          <a:prstGeom prst="rightArrow">
            <a:avLst>
              <a:gd name="adj1" fmla="val 50000"/>
              <a:gd name="adj2" fmla="val 30000"/>
            </a:avLst>
          </a:prstGeom>
          <a:solidFill>
            <a:srgbClr val="600060"/>
          </a:solidFill>
          <a:ln w="952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pic>
        <p:nvPicPr>
          <p:cNvPr id="14" name="Picture 1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769020">
            <a:off x="72719" y="-17468"/>
            <a:ext cx="1542235" cy="794879"/>
          </a:xfrm>
          <a:prstGeom prst="rect">
            <a:avLst/>
          </a:prstGeom>
        </p:spPr>
      </p:pic>
    </p:spTree>
    <p:extLst>
      <p:ext uri="{BB962C8B-B14F-4D97-AF65-F5344CB8AC3E}">
        <p14:creationId xmlns:p14="http://schemas.microsoft.com/office/powerpoint/2010/main" val="22413944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Picture 15" descr="No_Sepe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11898"/>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33" name="Picture 26" descr="Brid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21158" y="1219200"/>
            <a:ext cx="5193677" cy="4495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3" name="Text Box 16"/>
          <p:cNvSpPr txBox="1">
            <a:spLocks noChangeArrowheads="1"/>
          </p:cNvSpPr>
          <p:nvPr/>
        </p:nvSpPr>
        <p:spPr bwMode="auto">
          <a:xfrm>
            <a:off x="304800" y="3830638"/>
            <a:ext cx="2209800" cy="1884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Times New Roman" pitchFamily="18" charset="0"/>
                <a:cs typeface="Arial" pitchFamily="34" charset="0"/>
              </a:rPr>
              <a:t>Consequence of sin: Death</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WordArt 17"/>
          <p:cNvSpPr>
            <a:spLocks noChangeArrowheads="1" noChangeShapeType="1" noTextEdit="1"/>
          </p:cNvSpPr>
          <p:nvPr/>
        </p:nvSpPr>
        <p:spPr bwMode="auto">
          <a:xfrm>
            <a:off x="2971799" y="6172200"/>
            <a:ext cx="3507103" cy="597701"/>
          </a:xfrm>
          <a:prstGeom prst="rect">
            <a:avLst/>
          </a:prstGeom>
        </p:spPr>
        <p:txBody>
          <a:bodyPr wrap="none" fromWordArt="1">
            <a:prstTxWarp prst="textPlain">
              <a:avLst>
                <a:gd name="adj" fmla="val 50000"/>
              </a:avLst>
            </a:prstTxWarp>
          </a:bodyPr>
          <a:lstStyle/>
          <a:p>
            <a:pPr algn="ctr" rtl="0">
              <a:buNone/>
            </a:pPr>
            <a:r>
              <a:rPr lang="en-US" sz="1400" b="1" kern="10" spc="0" dirty="0" smtClean="0">
                <a:ln w="17780" algn="ctr">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rPr>
              <a:t>Eternal Death</a:t>
            </a:r>
            <a:endParaRPr lang="en-US" sz="1400" b="1" kern="10" spc="0" dirty="0">
              <a:ln w="17780" algn="ctr">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endParaRPr>
          </a:p>
        </p:txBody>
      </p:sp>
      <p:sp>
        <p:nvSpPr>
          <p:cNvPr id="20" name="Text Box 24"/>
          <p:cNvSpPr txBox="1">
            <a:spLocks noChangeArrowheads="1"/>
          </p:cNvSpPr>
          <p:nvPr/>
        </p:nvSpPr>
        <p:spPr bwMode="auto">
          <a:xfrm>
            <a:off x="304800" y="76200"/>
            <a:ext cx="2209800" cy="7368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mj-lt"/>
                <a:cs typeface="Arial" pitchFamily="34" charset="0"/>
              </a:rPr>
              <a:t>Mankind’s </a:t>
            </a:r>
            <a:br>
              <a:rPr kumimoji="0" lang="en-US" altLang="en-US" sz="2400" b="1" i="0" u="none" strike="noStrike" cap="none" normalizeH="0" baseline="0" dirty="0" smtClean="0">
                <a:ln>
                  <a:noFill/>
                </a:ln>
                <a:solidFill>
                  <a:srgbClr val="000000"/>
                </a:solidFill>
                <a:effectLst/>
                <a:latin typeface="+mj-lt"/>
                <a:cs typeface="Arial" pitchFamily="34" charset="0"/>
              </a:rPr>
            </a:br>
            <a:r>
              <a:rPr kumimoji="0" lang="en-US" altLang="en-US" sz="2400" b="1" i="0" u="none" strike="noStrike" cap="none" normalizeH="0" baseline="0" dirty="0" smtClean="0">
                <a:ln>
                  <a:noFill/>
                </a:ln>
                <a:solidFill>
                  <a:srgbClr val="000000"/>
                </a:solidFill>
                <a:effectLst/>
                <a:latin typeface="+mj-lt"/>
                <a:cs typeface="Arial" pitchFamily="34" charset="0"/>
              </a:rPr>
              <a:t>Issue: Sin</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sp>
        <p:nvSpPr>
          <p:cNvPr id="21" name="Text Box 25"/>
          <p:cNvSpPr txBox="1">
            <a:spLocks noChangeArrowheads="1"/>
          </p:cNvSpPr>
          <p:nvPr/>
        </p:nvSpPr>
        <p:spPr bwMode="auto">
          <a:xfrm>
            <a:off x="6921301" y="3505200"/>
            <a:ext cx="2146499" cy="1981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Times New Roman" pitchFamily="18" charset="0"/>
                <a:cs typeface="Arial" pitchFamily="34" charset="0"/>
              </a:rPr>
              <a:t>God must come to earth to make a way to God!</a:t>
            </a:r>
            <a:endParaRPr kumimoji="0" lang="en-US" altLang="en-U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29" name="TextBox 28"/>
          <p:cNvSpPr txBox="1"/>
          <p:nvPr/>
        </p:nvSpPr>
        <p:spPr>
          <a:xfrm>
            <a:off x="3886200" y="866001"/>
            <a:ext cx="1371600" cy="461665"/>
          </a:xfrm>
          <a:prstGeom prst="rect">
            <a:avLst/>
          </a:prstGeom>
          <a:noFill/>
        </p:spPr>
        <p:txBody>
          <a:bodyPr wrap="square" rtlCol="0">
            <a:spAutoFit/>
          </a:bodyPr>
          <a:lstStyle/>
          <a:p>
            <a:r>
              <a:rPr lang="en-US" sz="2400" b="1" dirty="0" smtClean="0">
                <a:hlinkClick r:id="rId4"/>
              </a:rPr>
              <a:t>Rom. 5:8</a:t>
            </a:r>
            <a:endParaRPr lang="en-US" sz="2400" b="1" dirty="0"/>
          </a:p>
        </p:txBody>
      </p:sp>
      <p:grpSp>
        <p:nvGrpSpPr>
          <p:cNvPr id="23" name="Group 22"/>
          <p:cNvGrpSpPr/>
          <p:nvPr/>
        </p:nvGrpSpPr>
        <p:grpSpPr>
          <a:xfrm>
            <a:off x="533400" y="961393"/>
            <a:ext cx="1508589" cy="1532895"/>
            <a:chOff x="829293" y="961393"/>
            <a:chExt cx="1508589" cy="1532895"/>
          </a:xfrm>
        </p:grpSpPr>
        <p:pic>
          <p:nvPicPr>
            <p:cNvPr id="2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1207" y="961393"/>
              <a:ext cx="1426675" cy="15328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5" name="Text Box 10"/>
            <p:cNvSpPr txBox="1">
              <a:spLocks noChangeArrowheads="1"/>
            </p:cNvSpPr>
            <p:nvPr/>
          </p:nvSpPr>
          <p:spPr bwMode="auto">
            <a:xfrm rot="17458517">
              <a:off x="690930" y="1101667"/>
              <a:ext cx="535790" cy="25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F3F3F3"/>
                  </a:solidFill>
                  <a:effectLst/>
                  <a:latin typeface="Calibri" pitchFamily="34" charset="0"/>
                  <a:cs typeface="Arial" pitchFamily="34" charset="0"/>
                </a:rPr>
                <a:t>Me</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6" name="Group 24"/>
          <p:cNvGrpSpPr>
            <a:grpSpLocks/>
          </p:cNvGrpSpPr>
          <p:nvPr/>
        </p:nvGrpSpPr>
        <p:grpSpPr bwMode="auto">
          <a:xfrm>
            <a:off x="6478903" y="304674"/>
            <a:ext cx="2817497" cy="2209917"/>
            <a:chOff x="112871570" y="105483742"/>
            <a:chExt cx="913321" cy="785459"/>
          </a:xfrm>
        </p:grpSpPr>
        <p:sp>
          <p:nvSpPr>
            <p:cNvPr id="27" name="WordArt 25"/>
            <p:cNvSpPr>
              <a:spLocks noChangeArrowheads="1" noChangeShapeType="1" noTextEdit="1"/>
            </p:cNvSpPr>
            <p:nvPr/>
          </p:nvSpPr>
          <p:spPr bwMode="auto">
            <a:xfrm>
              <a:off x="112933410" y="105483742"/>
              <a:ext cx="745352" cy="250963"/>
            </a:xfrm>
            <a:prstGeom prst="rect">
              <a:avLst/>
            </a:prstGeom>
          </p:spPr>
          <p:txBody>
            <a:bodyPr wrap="none" fromWordArt="1">
              <a:prstTxWarp prst="textPlain">
                <a:avLst>
                  <a:gd name="adj" fmla="val 50000"/>
                </a:avLst>
              </a:prstTxWarp>
            </a:bodyPr>
            <a:lstStyle/>
            <a:p>
              <a:pPr algn="ctr" rtl="0">
                <a:buNone/>
              </a:pPr>
              <a:r>
                <a:rPr lang="en-US" sz="1000" b="1" kern="10" spc="200" dirty="0" smtClean="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rPr>
                <a:t>God</a:t>
              </a:r>
              <a:endParaRPr lang="en-US" sz="1000" b="1" kern="10" spc="200" dirty="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endParaRPr>
            </a:p>
          </p:txBody>
        </p:sp>
        <p:sp>
          <p:nvSpPr>
            <p:cNvPr id="28" name="Text Box 26"/>
            <p:cNvSpPr txBox="1">
              <a:spLocks noChangeArrowheads="1"/>
            </p:cNvSpPr>
            <p:nvPr/>
          </p:nvSpPr>
          <p:spPr bwMode="auto">
            <a:xfrm>
              <a:off x="112871570" y="105712610"/>
              <a:ext cx="913321" cy="556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C0"/>
                  </a:solidFill>
                  <a:latin typeface="Arial" pitchFamily="34" charset="0"/>
                  <a:cs typeface="Arial" pitchFamily="34" charset="0"/>
                </a:rPr>
                <a:t>is holy,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righteous,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and is Life</a:t>
              </a:r>
              <a:endParaRPr kumimoji="0" lang="en-US" altLang="en-US" sz="2800" b="0" i="0" u="none" strike="noStrike" cap="none" normalizeH="0" baseline="0" dirty="0" smtClean="0">
                <a:ln>
                  <a:noFill/>
                </a:ln>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2519244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9" name="Picture 7"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 name="Text Box 9"/>
          <p:cNvSpPr txBox="1">
            <a:spLocks noChangeArrowheads="1"/>
          </p:cNvSpPr>
          <p:nvPr/>
        </p:nvSpPr>
        <p:spPr bwMode="auto">
          <a:xfrm>
            <a:off x="126863" y="762001"/>
            <a:ext cx="9017137" cy="609599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cs typeface="Arial" pitchFamily="34" charset="0"/>
              </a:rPr>
              <a:t>There is only one way…</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When people first heard and believed the Good News, they asked what must we do to be saved? The reply is the foundation of salvation:</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“Repent, and each of you be baptized in the name of Jesus Christ for the forgiveness of your sins; and you will receive the gift of the Holy Spirit.” (</a:t>
            </a:r>
            <a:r>
              <a:rPr kumimoji="0" lang="en-US" altLang="en-US" sz="2400" b="0" i="0" u="none" strike="noStrike" cap="none" normalizeH="0" baseline="0" dirty="0" smtClean="0">
                <a:ln>
                  <a:noFill/>
                </a:ln>
                <a:solidFill>
                  <a:srgbClr val="000000"/>
                </a:solidFill>
                <a:effectLst/>
                <a:cs typeface="Arial" pitchFamily="34" charset="0"/>
                <a:hlinkClick r:id="rId3"/>
              </a:rPr>
              <a:t>Acts 2:38</a:t>
            </a:r>
            <a:r>
              <a:rPr kumimoji="0" lang="en-US" altLang="en-US" sz="2400" b="0" i="0" u="none" strike="noStrike" cap="none" normalizeH="0" baseline="0" dirty="0" smtClean="0">
                <a:ln>
                  <a:noFill/>
                </a:ln>
                <a:solidFill>
                  <a:srgbClr val="000000"/>
                </a:solidFill>
                <a:effectLst/>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000" b="0" i="0" u="none" strike="noStrike" cap="none" normalizeH="0" baseline="0" dirty="0" smtClean="0">
              <a:ln>
                <a:noFill/>
              </a:ln>
              <a:solidFill>
                <a:srgbClr val="000000"/>
              </a:solidFill>
              <a:effectLst/>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altLang="en-US" sz="2400" b="0" i="0" u="none" strike="noStrike" cap="none" normalizeH="0" baseline="0" dirty="0" smtClean="0">
                <a:ln>
                  <a:noFill/>
                </a:ln>
                <a:solidFill>
                  <a:srgbClr val="000000"/>
                </a:solidFill>
                <a:effectLst/>
                <a:cs typeface="Arial" pitchFamily="34" charset="0"/>
              </a:rPr>
              <a:t>The first hearers of the Gospel believed in their hearts.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altLang="en-US" sz="1000" b="0" i="0" u="none" strike="noStrike" cap="none" normalizeH="0" baseline="0" dirty="0" smtClean="0">
              <a:ln>
                <a:noFill/>
              </a:ln>
              <a:solidFill>
                <a:srgbClr val="000000"/>
              </a:solidFill>
              <a:effectLst/>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altLang="en-US" sz="2400" b="0" i="0" u="none" strike="noStrike" cap="none" normalizeH="0" baseline="0" dirty="0" smtClean="0">
                <a:ln>
                  <a:noFill/>
                </a:ln>
                <a:solidFill>
                  <a:srgbClr val="000000"/>
                </a:solidFill>
                <a:effectLst/>
                <a:cs typeface="Arial" pitchFamily="34" charset="0"/>
              </a:rPr>
              <a:t>They repented. Repent means to have a change of mind about your beliefs. When your beliefs change,</a:t>
            </a:r>
            <a:r>
              <a:rPr kumimoji="0" lang="en-US" altLang="en-US" sz="2400" b="0" i="0" u="none" strike="noStrike" cap="none" normalizeH="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rPr>
              <a:t>so does the</a:t>
            </a:r>
            <a:r>
              <a:rPr kumimoji="0" lang="en-US" altLang="en-US" sz="2400" b="0" i="0" u="none" strike="noStrike" cap="none" normalizeH="0" dirty="0" smtClean="0">
                <a:ln>
                  <a:noFill/>
                </a:ln>
                <a:solidFill>
                  <a:srgbClr val="000000"/>
                </a:solidFill>
                <a:effectLst/>
                <a:cs typeface="Arial" pitchFamily="34" charset="0"/>
              </a:rPr>
              <a:t> your</a:t>
            </a:r>
            <a:r>
              <a:rPr kumimoji="0" lang="en-US" altLang="en-US" sz="2400" b="0" i="0" u="none" strike="noStrike" cap="none" normalizeH="0" baseline="0" dirty="0" smtClean="0">
                <a:ln>
                  <a:noFill/>
                </a:ln>
                <a:solidFill>
                  <a:srgbClr val="000000"/>
                </a:solidFill>
                <a:effectLst/>
                <a:cs typeface="Arial" pitchFamily="34" charset="0"/>
              </a:rPr>
              <a:t> life and lifestyle. Your life will always reflect your beliefs. </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altLang="en-US" sz="1000" b="0" i="0" u="none" strike="noStrike" cap="none" normalizeH="0" baseline="0" dirty="0" smtClean="0">
              <a:ln>
                <a:noFill/>
              </a:ln>
              <a:solidFill>
                <a:srgbClr val="000000"/>
              </a:solidFill>
              <a:effectLst/>
              <a:cs typeface="Arial" pitchFamily="34" charset="0"/>
            </a:endParaRP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r>
              <a:rPr kumimoji="0" lang="en-US" altLang="en-US" sz="2400" b="0" i="0" u="none" strike="noStrike" cap="none" normalizeH="0" baseline="0" dirty="0" smtClean="0">
                <a:ln>
                  <a:noFill/>
                </a:ln>
                <a:solidFill>
                  <a:srgbClr val="000000"/>
                </a:solidFill>
                <a:effectLst/>
                <a:cs typeface="Arial" pitchFamily="34" charset="0"/>
              </a:rPr>
              <a:t>They were baptized “in” the name of Jesus. Baptize means immerse. Name means character and nature. Believers were immersed in water to show they had been cleansed and empowered by the Holy Spirit and had begun to take on the character and nature </a:t>
            </a:r>
            <a:r>
              <a:rPr lang="en-US" altLang="en-US" sz="2400" dirty="0" smtClean="0">
                <a:solidFill>
                  <a:srgbClr val="000000"/>
                </a:solidFill>
                <a:cs typeface="Arial" pitchFamily="34" charset="0"/>
              </a:rPr>
              <a:t>of </a:t>
            </a:r>
            <a:r>
              <a:rPr kumimoji="0" lang="en-US" altLang="en-US" sz="2400" b="0" i="0" u="none" strike="noStrike" cap="none" normalizeH="0" baseline="0" dirty="0" smtClean="0">
                <a:ln>
                  <a:noFill/>
                </a:ln>
                <a:solidFill>
                  <a:srgbClr val="000000"/>
                </a:solidFill>
                <a:effectLst/>
                <a:cs typeface="Arial" pitchFamily="34" charset="0"/>
              </a:rPr>
              <a:t>Christ to be His followers. This type of faith is the eye-opening</a:t>
            </a:r>
            <a:r>
              <a:rPr kumimoji="0" lang="en-US" altLang="en-US" sz="2400" b="0" i="0" u="none" strike="noStrike" cap="none" normalizeH="0" dirty="0" smtClean="0">
                <a:ln>
                  <a:noFill/>
                </a:ln>
                <a:solidFill>
                  <a:srgbClr val="000000"/>
                </a:solidFill>
                <a:effectLst/>
                <a:cs typeface="Arial" pitchFamily="34" charset="0"/>
              </a:rPr>
              <a:t> </a:t>
            </a:r>
            <a:r>
              <a:rPr lang="en-US" altLang="en-US" sz="2400" dirty="0" smtClean="0">
                <a:solidFill>
                  <a:srgbClr val="000000"/>
                </a:solidFill>
                <a:cs typeface="Arial" pitchFamily="34" charset="0"/>
              </a:rPr>
              <a:t>bridge</a:t>
            </a:r>
            <a:r>
              <a:rPr kumimoji="0" lang="en-US" altLang="en-US" sz="2400" b="0" i="0" u="none" strike="noStrike" cap="none" normalizeH="0" baseline="0" dirty="0" smtClean="0">
                <a:ln>
                  <a:noFill/>
                </a:ln>
                <a:solidFill>
                  <a:srgbClr val="000000"/>
                </a:solidFill>
                <a:effectLst/>
                <a:cs typeface="Arial" pitchFamily="34" charset="0"/>
              </a:rPr>
              <a:t> to forgiveness!</a:t>
            </a:r>
            <a:endParaRPr kumimoji="0" lang="en-US" altLang="en-US" sz="2400" b="0" i="0" u="none" strike="noStrike" cap="none" normalizeH="0" baseline="0" dirty="0" smtClean="0">
              <a:ln>
                <a:noFill/>
              </a:ln>
              <a:solidFill>
                <a:schemeClr val="tx1"/>
              </a:solidFill>
              <a:effectLst/>
              <a:cs typeface="Arial" pitchFamily="34" charset="0"/>
            </a:endParaRPr>
          </a:p>
        </p:txBody>
      </p:sp>
      <p:pic>
        <p:nvPicPr>
          <p:cNvPr id="20" name="Picture 1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769020">
            <a:off x="199582" y="20632"/>
            <a:ext cx="1542235" cy="794879"/>
          </a:xfrm>
          <a:prstGeom prst="rect">
            <a:avLst/>
          </a:prstGeom>
        </p:spPr>
      </p:pic>
    </p:spTree>
    <p:extLst>
      <p:ext uri="{BB962C8B-B14F-4D97-AF65-F5344CB8AC3E}">
        <p14:creationId xmlns:p14="http://schemas.microsoft.com/office/powerpoint/2010/main" val="605787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No_Sepe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76" y="0"/>
            <a:ext cx="9140823" cy="68507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WordArt 3"/>
          <p:cNvSpPr>
            <a:spLocks noChangeArrowheads="1" noChangeShapeType="1" noTextEdit="1"/>
          </p:cNvSpPr>
          <p:nvPr/>
        </p:nvSpPr>
        <p:spPr bwMode="auto">
          <a:xfrm>
            <a:off x="3200400" y="6172200"/>
            <a:ext cx="2895600" cy="457200"/>
          </a:xfrm>
          <a:prstGeom prst="rect">
            <a:avLst/>
          </a:prstGeom>
        </p:spPr>
        <p:txBody>
          <a:bodyPr wrap="none" fromWordArt="1">
            <a:prstTxWarp prst="textPlain">
              <a:avLst>
                <a:gd name="adj" fmla="val 50000"/>
              </a:avLst>
            </a:prstTxWarp>
          </a:bodyPr>
          <a:lstStyle/>
          <a:p>
            <a:pPr algn="ctr" rtl="0">
              <a:buNone/>
            </a:pPr>
            <a:r>
              <a:rPr lang="en-US" sz="1400" b="1" kern="10" spc="0" dirty="0" smtClean="0">
                <a:ln w="17780" algn="ctr">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rPr>
              <a:t>Eternal Death</a:t>
            </a:r>
            <a:endParaRPr lang="en-US" sz="1400" b="1" kern="10" spc="0" dirty="0">
              <a:ln w="17780" algn="ctr">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endParaRPr>
          </a:p>
        </p:txBody>
      </p:sp>
      <p:sp>
        <p:nvSpPr>
          <p:cNvPr id="11" name="Text Box 14"/>
          <p:cNvSpPr txBox="1">
            <a:spLocks noChangeArrowheads="1"/>
          </p:cNvSpPr>
          <p:nvPr/>
        </p:nvSpPr>
        <p:spPr bwMode="auto">
          <a:xfrm>
            <a:off x="6501500" y="3505200"/>
            <a:ext cx="2490100" cy="2286000"/>
          </a:xfrm>
          <a:prstGeom prst="rect">
            <a:avLst/>
          </a:prstGeom>
          <a:solidFill>
            <a:schemeClr val="accent6">
              <a:alpha val="23000"/>
            </a:schemeClr>
          </a:solidFill>
          <a:ln>
            <a:noFill/>
          </a:ln>
          <a:effectLs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Times New Roman" pitchFamily="18" charset="0"/>
                <a:cs typeface="Arial" pitchFamily="34" charset="0"/>
              </a:rPr>
              <a:t>Jesus has to be God to pay the price of sin. A third party cannot provide forgiveness!</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8207" name="Picture 15" descr="Brid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09249" y="1656485"/>
            <a:ext cx="4348751" cy="329651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2" name="Text Box 16"/>
          <p:cNvSpPr txBox="1">
            <a:spLocks noChangeArrowheads="1"/>
          </p:cNvSpPr>
          <p:nvPr/>
        </p:nvSpPr>
        <p:spPr bwMode="auto">
          <a:xfrm>
            <a:off x="228600" y="3200400"/>
            <a:ext cx="2438400" cy="2209800"/>
          </a:xfrm>
          <a:prstGeom prst="rect">
            <a:avLst/>
          </a:prstGeom>
          <a:solidFill>
            <a:schemeClr val="accent6">
              <a:alpha val="42000"/>
            </a:schemeClr>
          </a:solidFill>
          <a:ln>
            <a:noFill/>
          </a:ln>
          <a:effectLs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Times New Roman" pitchFamily="18" charset="0"/>
                <a:cs typeface="Arial" pitchFamily="34" charset="0"/>
              </a:rPr>
              <a:t>Forgiveness is the free gift of grace that will restore a relationship “if” accepted!</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Box 13"/>
          <p:cNvSpPr txBox="1"/>
          <p:nvPr/>
        </p:nvSpPr>
        <p:spPr>
          <a:xfrm>
            <a:off x="3879851" y="1361708"/>
            <a:ext cx="1835149" cy="523220"/>
          </a:xfrm>
          <a:prstGeom prst="rect">
            <a:avLst/>
          </a:prstGeom>
          <a:noFill/>
        </p:spPr>
        <p:txBody>
          <a:bodyPr wrap="square" rtlCol="0">
            <a:spAutoFit/>
          </a:bodyPr>
          <a:lstStyle/>
          <a:p>
            <a:r>
              <a:rPr lang="en-US" sz="2800" dirty="0" smtClean="0">
                <a:latin typeface="Times New Roman" panose="02020603050405020304" pitchFamily="18" charset="0"/>
                <a:cs typeface="Times New Roman" panose="02020603050405020304" pitchFamily="18" charset="0"/>
                <a:hlinkClick r:id="rId4"/>
              </a:rPr>
              <a:t>John 14:6</a:t>
            </a:r>
            <a:endParaRPr lang="en-US" sz="2800" dirty="0">
              <a:latin typeface="Times New Roman" panose="02020603050405020304" pitchFamily="18" charset="0"/>
              <a:cs typeface="Times New Roman" panose="02020603050405020304" pitchFamily="18" charset="0"/>
            </a:endParaRPr>
          </a:p>
        </p:txBody>
      </p:sp>
      <p:sp>
        <p:nvSpPr>
          <p:cNvPr id="20" name="Text Box 24"/>
          <p:cNvSpPr txBox="1">
            <a:spLocks noChangeArrowheads="1"/>
          </p:cNvSpPr>
          <p:nvPr/>
        </p:nvSpPr>
        <p:spPr bwMode="auto">
          <a:xfrm>
            <a:off x="304800" y="76200"/>
            <a:ext cx="2209800" cy="7368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mj-lt"/>
                <a:cs typeface="Arial" pitchFamily="34" charset="0"/>
              </a:rPr>
              <a:t>Mankind’s </a:t>
            </a:r>
            <a:br>
              <a:rPr kumimoji="0" lang="en-US" altLang="en-US" sz="2400" b="1" i="0" u="none" strike="noStrike" cap="none" normalizeH="0" baseline="0" dirty="0" smtClean="0">
                <a:ln>
                  <a:noFill/>
                </a:ln>
                <a:solidFill>
                  <a:srgbClr val="000000"/>
                </a:solidFill>
                <a:effectLst/>
                <a:latin typeface="+mj-lt"/>
                <a:cs typeface="Arial" pitchFamily="34" charset="0"/>
              </a:rPr>
            </a:br>
            <a:r>
              <a:rPr kumimoji="0" lang="en-US" altLang="en-US" sz="2400" b="1" i="0" u="none" strike="noStrike" cap="none" normalizeH="0" baseline="0" dirty="0" smtClean="0">
                <a:ln>
                  <a:noFill/>
                </a:ln>
                <a:solidFill>
                  <a:srgbClr val="000000"/>
                </a:solidFill>
                <a:effectLst/>
                <a:latin typeface="+mj-lt"/>
                <a:cs typeface="Arial" pitchFamily="34" charset="0"/>
              </a:rPr>
              <a:t>Issue: Sin</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grpSp>
        <p:nvGrpSpPr>
          <p:cNvPr id="21" name="Group 20"/>
          <p:cNvGrpSpPr/>
          <p:nvPr/>
        </p:nvGrpSpPr>
        <p:grpSpPr>
          <a:xfrm>
            <a:off x="533400" y="961393"/>
            <a:ext cx="1508589" cy="1532895"/>
            <a:chOff x="829293" y="961393"/>
            <a:chExt cx="1508589" cy="1532895"/>
          </a:xfrm>
        </p:grpSpPr>
        <p:pic>
          <p:nvPicPr>
            <p:cNvPr id="22"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1207" y="961393"/>
              <a:ext cx="1426675" cy="15328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3" name="Text Box 10"/>
            <p:cNvSpPr txBox="1">
              <a:spLocks noChangeArrowheads="1"/>
            </p:cNvSpPr>
            <p:nvPr/>
          </p:nvSpPr>
          <p:spPr bwMode="auto">
            <a:xfrm rot="17458517">
              <a:off x="690930" y="1101667"/>
              <a:ext cx="535790" cy="25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F3F3F3"/>
                  </a:solidFill>
                  <a:effectLst/>
                  <a:latin typeface="Calibri" pitchFamily="34" charset="0"/>
                  <a:cs typeface="Arial" pitchFamily="34" charset="0"/>
                </a:rPr>
                <a:t>Me</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4" name="Group 24"/>
          <p:cNvGrpSpPr>
            <a:grpSpLocks/>
          </p:cNvGrpSpPr>
          <p:nvPr/>
        </p:nvGrpSpPr>
        <p:grpSpPr bwMode="auto">
          <a:xfrm>
            <a:off x="6478903" y="304674"/>
            <a:ext cx="2817497" cy="2209917"/>
            <a:chOff x="112871570" y="105483742"/>
            <a:chExt cx="913321" cy="785459"/>
          </a:xfrm>
        </p:grpSpPr>
        <p:sp>
          <p:nvSpPr>
            <p:cNvPr id="25" name="WordArt 25"/>
            <p:cNvSpPr>
              <a:spLocks noChangeArrowheads="1" noChangeShapeType="1" noTextEdit="1"/>
            </p:cNvSpPr>
            <p:nvPr/>
          </p:nvSpPr>
          <p:spPr bwMode="auto">
            <a:xfrm>
              <a:off x="112933410" y="105483742"/>
              <a:ext cx="745352" cy="250963"/>
            </a:xfrm>
            <a:prstGeom prst="rect">
              <a:avLst/>
            </a:prstGeom>
          </p:spPr>
          <p:txBody>
            <a:bodyPr wrap="none" fromWordArt="1">
              <a:prstTxWarp prst="textPlain">
                <a:avLst>
                  <a:gd name="adj" fmla="val 50000"/>
                </a:avLst>
              </a:prstTxWarp>
            </a:bodyPr>
            <a:lstStyle/>
            <a:p>
              <a:pPr algn="ctr" rtl="0">
                <a:buNone/>
              </a:pPr>
              <a:r>
                <a:rPr lang="en-US" sz="1000" b="1" kern="10" spc="200" dirty="0" smtClean="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rPr>
                <a:t>God</a:t>
              </a:r>
              <a:endParaRPr lang="en-US" sz="1000" b="1" kern="10" spc="200" dirty="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endParaRPr>
            </a:p>
          </p:txBody>
        </p:sp>
        <p:sp>
          <p:nvSpPr>
            <p:cNvPr id="26" name="Text Box 26"/>
            <p:cNvSpPr txBox="1">
              <a:spLocks noChangeArrowheads="1"/>
            </p:cNvSpPr>
            <p:nvPr/>
          </p:nvSpPr>
          <p:spPr bwMode="auto">
            <a:xfrm>
              <a:off x="112871570" y="105712610"/>
              <a:ext cx="913321" cy="556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C0"/>
                  </a:solidFill>
                  <a:latin typeface="Arial" pitchFamily="34" charset="0"/>
                  <a:cs typeface="Arial" pitchFamily="34" charset="0"/>
                </a:rPr>
                <a:t>is holy,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righteous,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and is Life</a:t>
              </a:r>
              <a:endParaRPr kumimoji="0" lang="en-US" altLang="en-US" sz="2800" b="0" i="0" u="none" strike="noStrike" cap="none" normalizeH="0" baseline="0" dirty="0" smtClean="0">
                <a:ln>
                  <a:noFill/>
                </a:ln>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33690250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19050" y="0"/>
            <a:ext cx="931608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Text Box 4"/>
          <p:cNvSpPr txBox="1">
            <a:spLocks noChangeArrowheads="1"/>
          </p:cNvSpPr>
          <p:nvPr/>
        </p:nvSpPr>
        <p:spPr bwMode="auto">
          <a:xfrm>
            <a:off x="126862" y="762000"/>
            <a:ext cx="9017137" cy="3941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mj-lt"/>
                <a:cs typeface="Arial" pitchFamily="34" charset="0"/>
              </a:rPr>
              <a:t>A FREE GIFT OF GOD &amp; THE OBEDIENCE OF FAITH</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   Jesus fulfilled close to 300 prophecies that were written hundreds of years before His arrival. He told the world He would die on the cross for their sins. Jesus knew He was God and what He had to do to provide forgiveness. His closest followers witnessed the resurrection. They died horrid deaths spreading the Good News. They knew the truth. They would</a:t>
            </a:r>
            <a:r>
              <a:rPr kumimoji="0" lang="en-US" altLang="en-US" sz="2400" b="0" i="0" u="none" strike="noStrike" cap="none" normalizeH="0" dirty="0" smtClean="0">
                <a:ln>
                  <a:noFill/>
                </a:ln>
                <a:solidFill>
                  <a:srgbClr val="000000"/>
                </a:solidFill>
                <a:effectLst/>
                <a:cs typeface="Arial" pitchFamily="34" charset="0"/>
              </a:rPr>
              <a:t> not have</a:t>
            </a:r>
            <a:r>
              <a:rPr kumimoji="0" lang="en-US" altLang="en-US" sz="2400" b="0" i="0" u="none" strike="noStrike" cap="none" normalizeH="0" baseline="0" dirty="0" smtClean="0">
                <a:ln>
                  <a:noFill/>
                </a:ln>
                <a:solidFill>
                  <a:srgbClr val="000000"/>
                </a:solidFill>
                <a:effectLst/>
                <a:cs typeface="Arial" pitchFamily="34" charset="0"/>
              </a:rPr>
              <a:t> died for a lie.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    There are almost twice as many prophesies of Christ returning to judge believers and unbelievers. Upon His return to earth,</a:t>
            </a:r>
            <a:r>
              <a:rPr kumimoji="0" lang="en-US" altLang="en-US" sz="2400" b="0" i="0" u="none" strike="noStrike" cap="none" normalizeH="0" dirty="0" smtClean="0">
                <a:ln>
                  <a:noFill/>
                </a:ln>
                <a:solidFill>
                  <a:srgbClr val="000000"/>
                </a:solidFill>
                <a:effectLst/>
                <a:cs typeface="Arial" pitchFamily="34" charset="0"/>
              </a:rPr>
              <a:t> He will </a:t>
            </a:r>
            <a:r>
              <a:rPr kumimoji="0" lang="en-US" altLang="en-US" sz="2400" b="0" i="0" u="none" strike="noStrike" cap="none" normalizeH="0" baseline="0" dirty="0" smtClean="0">
                <a:ln>
                  <a:noFill/>
                </a:ln>
                <a:solidFill>
                  <a:srgbClr val="000000"/>
                </a:solidFill>
                <a:effectLst/>
                <a:cs typeface="Arial" pitchFamily="34" charset="0"/>
              </a:rPr>
              <a:t>fully establish His Kingdom </a:t>
            </a:r>
            <a:r>
              <a:rPr lang="en-US" altLang="en-US" sz="2400" dirty="0" smtClean="0">
                <a:solidFill>
                  <a:srgbClr val="000000"/>
                </a:solidFill>
                <a:cs typeface="Arial" pitchFamily="34" charset="0"/>
              </a:rPr>
              <a:t>and create a</a:t>
            </a:r>
            <a:r>
              <a:rPr kumimoji="0" lang="en-US" altLang="en-US" sz="2400" b="0" i="0" u="none" strike="noStrike" cap="none" normalizeH="0" dirty="0" smtClean="0">
                <a:ln>
                  <a:noFill/>
                </a:ln>
                <a:solidFill>
                  <a:srgbClr val="000000"/>
                </a:solidFill>
                <a:effectLst/>
                <a:cs typeface="Arial" pitchFamily="34" charset="0"/>
              </a:rPr>
              <a:t> new earth</a:t>
            </a:r>
            <a:r>
              <a:rPr kumimoji="0" lang="en-US" altLang="en-US" sz="2400" b="0" i="0" u="none" strike="noStrike" cap="none" normalizeH="0" baseline="0" dirty="0" smtClean="0">
                <a:ln>
                  <a:noFill/>
                </a:ln>
                <a:solidFill>
                  <a:srgbClr val="000000"/>
                </a:solidFill>
                <a:effectLst/>
                <a:cs typeface="Arial" pitchFamily="34" charset="0"/>
              </a:rPr>
              <a:t>. Those who have truly believed and accepted Jesus’ gift of forgiveness will begin to be changed by </a:t>
            </a:r>
            <a:r>
              <a:rPr lang="en-US" altLang="en-US" sz="2400" dirty="0" smtClean="0">
                <a:solidFill>
                  <a:srgbClr val="000000"/>
                </a:solidFill>
                <a:cs typeface="Arial" pitchFamily="34" charset="0"/>
              </a:rPr>
              <a:t>Jesus’ love</a:t>
            </a:r>
            <a:r>
              <a:rPr kumimoji="0" lang="en-US" altLang="en-US" sz="2400" b="0" i="0" u="none" strike="noStrike" cap="none" normalizeH="0" baseline="0" dirty="0" smtClean="0">
                <a:ln>
                  <a:noFill/>
                </a:ln>
                <a:solidFill>
                  <a:srgbClr val="000000"/>
                </a:solidFill>
                <a:effectLst/>
                <a:cs typeface="Arial" pitchFamily="34" charset="0"/>
              </a:rPr>
              <a:t>. They will begin living by faith, looking forward to His return. Their</a:t>
            </a:r>
            <a:r>
              <a:rPr kumimoji="0" lang="en-US" altLang="en-US" sz="2400" b="0" i="0" u="none" strike="noStrike" cap="none" normalizeH="0" dirty="0" smtClean="0">
                <a:ln>
                  <a:noFill/>
                </a:ln>
                <a:solidFill>
                  <a:srgbClr val="000000"/>
                </a:solidFill>
                <a:effectLst/>
                <a:cs typeface="Arial" pitchFamily="34" charset="0"/>
              </a:rPr>
              <a:t> faith in His death, resurrection, and return</a:t>
            </a:r>
            <a:r>
              <a:rPr kumimoji="0" lang="en-US" altLang="en-US" sz="2400" b="0" i="0" u="none" strike="noStrike" cap="none" normalizeH="0" baseline="0" dirty="0" smtClean="0">
                <a:ln>
                  <a:noFill/>
                </a:ln>
                <a:solidFill>
                  <a:srgbClr val="000000"/>
                </a:solidFill>
                <a:effectLst/>
                <a:cs typeface="Arial" pitchFamily="34" charset="0"/>
              </a:rPr>
              <a:t> will shape how they currently live. If </a:t>
            </a:r>
            <a:r>
              <a:rPr lang="en-US" altLang="en-US" sz="2400" dirty="0" smtClean="0">
                <a:solidFill>
                  <a:srgbClr val="000000"/>
                </a:solidFill>
                <a:cs typeface="Arial" pitchFamily="34" charset="0"/>
              </a:rPr>
              <a:t>their beliefs about Jesus do not reshape their hope for living, then there will be no reason for life change to follow their </a:t>
            </a:r>
            <a:r>
              <a:rPr kumimoji="0" lang="en-US" altLang="en-US" sz="2400" b="0" i="0" u="none" strike="noStrike" cap="none" normalizeH="0" baseline="0" dirty="0" smtClean="0">
                <a:ln>
                  <a:noFill/>
                </a:ln>
                <a:solidFill>
                  <a:srgbClr val="000000"/>
                </a:solidFill>
                <a:effectLst/>
                <a:cs typeface="Arial" pitchFamily="34" charset="0"/>
              </a:rPr>
              <a:t>faith. (cf. </a:t>
            </a:r>
            <a:r>
              <a:rPr kumimoji="0" lang="en-US" altLang="en-US" sz="2400" b="0" i="0" u="none" strike="noStrike" cap="none" normalizeH="0" baseline="0" dirty="0" smtClean="0">
                <a:ln>
                  <a:noFill/>
                </a:ln>
                <a:solidFill>
                  <a:srgbClr val="000000"/>
                </a:solidFill>
                <a:effectLst/>
                <a:cs typeface="Arial" pitchFamily="34" charset="0"/>
                <a:hlinkClick r:id="rId3"/>
              </a:rPr>
              <a:t>Romans 1:1-6</a:t>
            </a:r>
            <a:r>
              <a:rPr kumimoji="0" lang="en-US" altLang="en-US" sz="2400" b="0" i="0" u="none" strike="noStrike" cap="none" normalizeH="0" baseline="0" dirty="0" smtClean="0">
                <a:ln>
                  <a:noFill/>
                </a:ln>
                <a:solidFill>
                  <a:srgbClr val="000000"/>
                </a:solidFill>
                <a:effectLst/>
                <a:cs typeface="Arial" pitchFamily="34" charset="0"/>
              </a:rPr>
              <a:t>)</a:t>
            </a:r>
            <a:endParaRPr kumimoji="0" lang="en-US" altLang="en-US" sz="2400" b="0" i="0" u="none" strike="noStrike" cap="none" normalizeH="0" baseline="0" dirty="0" smtClean="0">
              <a:ln>
                <a:noFill/>
              </a:ln>
              <a:solidFill>
                <a:schemeClr val="tx1"/>
              </a:solidFill>
              <a:effectLst/>
              <a:cs typeface="Arial" pitchFamily="34" charset="0"/>
            </a:endParaRPr>
          </a:p>
        </p:txBody>
      </p:sp>
      <p:pic>
        <p:nvPicPr>
          <p:cNvPr id="19" name="Picture 1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769020">
            <a:off x="199582" y="20632"/>
            <a:ext cx="1542235" cy="794879"/>
          </a:xfrm>
          <a:prstGeom prst="rect">
            <a:avLst/>
          </a:prstGeom>
        </p:spPr>
      </p:pic>
    </p:spTree>
    <p:extLst>
      <p:ext uri="{BB962C8B-B14F-4D97-AF65-F5344CB8AC3E}">
        <p14:creationId xmlns:p14="http://schemas.microsoft.com/office/powerpoint/2010/main" val="42681223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21" name="Picture 5" descr="No_Sepe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4" name="Text Box 6"/>
          <p:cNvSpPr txBox="1">
            <a:spLocks noChangeArrowheads="1"/>
          </p:cNvSpPr>
          <p:nvPr/>
        </p:nvSpPr>
        <p:spPr bwMode="auto">
          <a:xfrm>
            <a:off x="6477000" y="3429000"/>
            <a:ext cx="2577397" cy="2514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mj-lt"/>
                <a:cs typeface="Arial" pitchFamily="34" charset="0"/>
              </a:rPr>
              <a:t>Getting fire insurance will not work for a saving relationship with God!</a:t>
            </a:r>
            <a:endParaRPr kumimoji="0" lang="en-US" altLang="en-US" sz="2800" b="0" i="0" u="none" strike="noStrike" cap="none" normalizeH="0" baseline="0" dirty="0" smtClean="0">
              <a:ln>
                <a:noFill/>
              </a:ln>
              <a:solidFill>
                <a:schemeClr val="tx1"/>
              </a:solidFill>
              <a:effectLst/>
              <a:latin typeface="+mj-lt"/>
              <a:cs typeface="Arial" pitchFamily="34" charset="0"/>
            </a:endParaRPr>
          </a:p>
        </p:txBody>
      </p:sp>
      <p:sp>
        <p:nvSpPr>
          <p:cNvPr id="5" name="WordArt 7"/>
          <p:cNvSpPr>
            <a:spLocks noChangeArrowheads="1" noChangeShapeType="1" noTextEdit="1"/>
          </p:cNvSpPr>
          <p:nvPr/>
        </p:nvSpPr>
        <p:spPr bwMode="auto">
          <a:xfrm>
            <a:off x="2982884" y="6300787"/>
            <a:ext cx="3082925" cy="485775"/>
          </a:xfrm>
          <a:prstGeom prst="rect">
            <a:avLst/>
          </a:prstGeom>
        </p:spPr>
        <p:txBody>
          <a:bodyPr wrap="none" fromWordArt="1">
            <a:prstTxWarp prst="textPlain">
              <a:avLst>
                <a:gd name="adj" fmla="val 50000"/>
              </a:avLst>
            </a:prstTxWarp>
          </a:bodyPr>
          <a:lstStyle/>
          <a:p>
            <a:pPr algn="ctr" rtl="0">
              <a:buNone/>
            </a:pPr>
            <a:r>
              <a:rPr lang="en-US" sz="1400" b="1" kern="10" spc="0" dirty="0" smtClean="0">
                <a:ln w="17780" algn="ctr">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rPr>
              <a:t>Eternal Death</a:t>
            </a:r>
            <a:endParaRPr lang="en-US" sz="1400" b="1" kern="10" spc="0" dirty="0">
              <a:ln w="17780" algn="ctr">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endParaRPr>
          </a:p>
        </p:txBody>
      </p:sp>
      <p:sp>
        <p:nvSpPr>
          <p:cNvPr id="9" name="Text Box 11"/>
          <p:cNvSpPr txBox="1">
            <a:spLocks noChangeArrowheads="1"/>
          </p:cNvSpPr>
          <p:nvPr/>
        </p:nvSpPr>
        <p:spPr bwMode="auto">
          <a:xfrm>
            <a:off x="439660" y="3429000"/>
            <a:ext cx="1693940" cy="197492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cs typeface="Arial" pitchFamily="34" charset="0"/>
              </a:rPr>
              <a:t>A choice must be reasoned through.</a:t>
            </a:r>
            <a:endParaRPr kumimoji="0" lang="en-US" altLang="en-US" sz="2800" b="0" i="0" u="none" strike="noStrike" cap="none" normalizeH="0" baseline="0" dirty="0" smtClean="0">
              <a:ln>
                <a:noFill/>
              </a:ln>
              <a:solidFill>
                <a:schemeClr val="tx1"/>
              </a:solidFill>
              <a:effectLst/>
              <a:cs typeface="Arial" pitchFamily="34" charset="0"/>
            </a:endParaRPr>
          </a:p>
        </p:txBody>
      </p:sp>
      <p:pic>
        <p:nvPicPr>
          <p:cNvPr id="9232" name="Picture 16" descr="Brid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055735" y="1435241"/>
            <a:ext cx="5042707" cy="38225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TextBox 1"/>
          <p:cNvSpPr txBox="1"/>
          <p:nvPr/>
        </p:nvSpPr>
        <p:spPr>
          <a:xfrm>
            <a:off x="3657600" y="1143000"/>
            <a:ext cx="1676400" cy="523220"/>
          </a:xfrm>
          <a:prstGeom prst="rect">
            <a:avLst/>
          </a:prstGeom>
          <a:noFill/>
        </p:spPr>
        <p:txBody>
          <a:bodyPr wrap="square" rtlCol="0">
            <a:spAutoFit/>
          </a:bodyPr>
          <a:lstStyle/>
          <a:p>
            <a:r>
              <a:rPr lang="en-US" sz="2800" dirty="0" smtClean="0">
                <a:hlinkClick r:id="rId4"/>
              </a:rPr>
              <a:t>John 1:12</a:t>
            </a:r>
            <a:endParaRPr lang="en-US" sz="2800" dirty="0"/>
          </a:p>
        </p:txBody>
      </p:sp>
      <p:sp>
        <p:nvSpPr>
          <p:cNvPr id="19" name="Text Box 24"/>
          <p:cNvSpPr txBox="1">
            <a:spLocks noChangeArrowheads="1"/>
          </p:cNvSpPr>
          <p:nvPr/>
        </p:nvSpPr>
        <p:spPr bwMode="auto">
          <a:xfrm>
            <a:off x="304800" y="76200"/>
            <a:ext cx="2209800" cy="7368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mj-lt"/>
                <a:cs typeface="Arial" pitchFamily="34" charset="0"/>
              </a:rPr>
              <a:t>Mankind’s </a:t>
            </a:r>
            <a:br>
              <a:rPr kumimoji="0" lang="en-US" altLang="en-US" sz="2400" b="1" i="0" u="none" strike="noStrike" cap="none" normalizeH="0" baseline="0" dirty="0" smtClean="0">
                <a:ln>
                  <a:noFill/>
                </a:ln>
                <a:solidFill>
                  <a:srgbClr val="000000"/>
                </a:solidFill>
                <a:effectLst/>
                <a:latin typeface="+mj-lt"/>
                <a:cs typeface="Arial" pitchFamily="34" charset="0"/>
              </a:rPr>
            </a:br>
            <a:r>
              <a:rPr kumimoji="0" lang="en-US" altLang="en-US" sz="2400" b="1" i="0" u="none" strike="noStrike" cap="none" normalizeH="0" baseline="0" dirty="0" smtClean="0">
                <a:ln>
                  <a:noFill/>
                </a:ln>
                <a:solidFill>
                  <a:srgbClr val="000000"/>
                </a:solidFill>
                <a:effectLst/>
                <a:latin typeface="+mj-lt"/>
                <a:cs typeface="Arial" pitchFamily="34" charset="0"/>
              </a:rPr>
              <a:t>Issue: Sin</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grpSp>
        <p:nvGrpSpPr>
          <p:cNvPr id="20" name="Group 19"/>
          <p:cNvGrpSpPr/>
          <p:nvPr/>
        </p:nvGrpSpPr>
        <p:grpSpPr>
          <a:xfrm>
            <a:off x="533400" y="961393"/>
            <a:ext cx="1508589" cy="1532895"/>
            <a:chOff x="829293" y="961393"/>
            <a:chExt cx="1508589" cy="1532895"/>
          </a:xfrm>
        </p:grpSpPr>
        <p:pic>
          <p:nvPicPr>
            <p:cNvPr id="21"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1207" y="961393"/>
              <a:ext cx="1426675" cy="15328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2" name="Text Box 10"/>
            <p:cNvSpPr txBox="1">
              <a:spLocks noChangeArrowheads="1"/>
            </p:cNvSpPr>
            <p:nvPr/>
          </p:nvSpPr>
          <p:spPr bwMode="auto">
            <a:xfrm rot="17458517">
              <a:off x="690930" y="1101667"/>
              <a:ext cx="535790" cy="25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F3F3F3"/>
                  </a:solidFill>
                  <a:effectLst/>
                  <a:latin typeface="Calibri" pitchFamily="34" charset="0"/>
                  <a:cs typeface="Arial" pitchFamily="34" charset="0"/>
                </a:rPr>
                <a:t>Me</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3" name="Group 24"/>
          <p:cNvGrpSpPr>
            <a:grpSpLocks/>
          </p:cNvGrpSpPr>
          <p:nvPr/>
        </p:nvGrpSpPr>
        <p:grpSpPr bwMode="auto">
          <a:xfrm>
            <a:off x="6478903" y="304674"/>
            <a:ext cx="2817497" cy="2209917"/>
            <a:chOff x="112871570" y="105483742"/>
            <a:chExt cx="913321" cy="785459"/>
          </a:xfrm>
        </p:grpSpPr>
        <p:sp>
          <p:nvSpPr>
            <p:cNvPr id="24" name="WordArt 25"/>
            <p:cNvSpPr>
              <a:spLocks noChangeArrowheads="1" noChangeShapeType="1" noTextEdit="1"/>
            </p:cNvSpPr>
            <p:nvPr/>
          </p:nvSpPr>
          <p:spPr bwMode="auto">
            <a:xfrm>
              <a:off x="112933410" y="105483742"/>
              <a:ext cx="745352" cy="250963"/>
            </a:xfrm>
            <a:prstGeom prst="rect">
              <a:avLst/>
            </a:prstGeom>
          </p:spPr>
          <p:txBody>
            <a:bodyPr wrap="none" fromWordArt="1">
              <a:prstTxWarp prst="textPlain">
                <a:avLst>
                  <a:gd name="adj" fmla="val 50000"/>
                </a:avLst>
              </a:prstTxWarp>
            </a:bodyPr>
            <a:lstStyle/>
            <a:p>
              <a:pPr algn="ctr" rtl="0">
                <a:buNone/>
              </a:pPr>
              <a:r>
                <a:rPr lang="en-US" sz="1000" b="1" kern="10" spc="200" dirty="0" smtClean="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rPr>
                <a:t>God</a:t>
              </a:r>
              <a:endParaRPr lang="en-US" sz="1000" b="1" kern="10" spc="200" dirty="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endParaRPr>
            </a:p>
          </p:txBody>
        </p:sp>
        <p:sp>
          <p:nvSpPr>
            <p:cNvPr id="25" name="Text Box 26"/>
            <p:cNvSpPr txBox="1">
              <a:spLocks noChangeArrowheads="1"/>
            </p:cNvSpPr>
            <p:nvPr/>
          </p:nvSpPr>
          <p:spPr bwMode="auto">
            <a:xfrm>
              <a:off x="112871570" y="105712610"/>
              <a:ext cx="913321" cy="556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C0"/>
                  </a:solidFill>
                  <a:latin typeface="Arial" pitchFamily="34" charset="0"/>
                  <a:cs typeface="Arial" pitchFamily="34" charset="0"/>
                </a:rPr>
                <a:t>is holy,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righteous,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and is Life</a:t>
              </a:r>
              <a:endParaRPr kumimoji="0" lang="en-US" altLang="en-US" sz="2800" b="0" i="0" u="none" strike="noStrike" cap="none" normalizeH="0" baseline="0" dirty="0" smtClean="0">
                <a:ln>
                  <a:noFill/>
                </a:ln>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14301333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2"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19050" y="-1"/>
            <a:ext cx="9163050" cy="68580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9" name="Text Box 4"/>
          <p:cNvSpPr txBox="1">
            <a:spLocks noChangeArrowheads="1"/>
          </p:cNvSpPr>
          <p:nvPr/>
        </p:nvSpPr>
        <p:spPr bwMode="auto">
          <a:xfrm>
            <a:off x="57150" y="762000"/>
            <a:ext cx="9086850" cy="609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2800" b="1" dirty="0" smtClean="0">
                <a:solidFill>
                  <a:srgbClr val="000000"/>
                </a:solidFill>
                <a:latin typeface="+mj-lt"/>
                <a:cs typeface="Arial" pitchFamily="34" charset="0"/>
              </a:rPr>
              <a:t>A REASON FOR CHANGE</a:t>
            </a:r>
            <a:r>
              <a:rPr kumimoji="0" lang="en-US" altLang="en-US" sz="2800" b="1" i="0" u="none" strike="noStrike" cap="none" normalizeH="0" baseline="0" dirty="0" smtClean="0">
                <a:ln>
                  <a:noFill/>
                </a:ln>
                <a:solidFill>
                  <a:srgbClr val="000000"/>
                </a:solidFill>
                <a:effectLst/>
                <a:latin typeface="+mj-lt"/>
                <a:cs typeface="Arial" pitchFamily="34" charset="0"/>
              </a:rPr>
              <a:t>:</a:t>
            </a:r>
            <a:r>
              <a:rPr kumimoji="0" lang="en-US" altLang="en-US" sz="2400" b="1" i="0" u="none" strike="noStrike" cap="none" normalizeH="0" baseline="0" dirty="0" smtClean="0">
                <a:ln>
                  <a:noFill/>
                </a:ln>
                <a:solidFill>
                  <a:srgbClr val="000000"/>
                </a:solidFill>
                <a:effectLst/>
                <a:cs typeface="Arial" pitchFamily="34" charset="0"/>
              </a:rPr>
              <a:t> </a:t>
            </a:r>
            <a:r>
              <a:rPr kumimoji="0" lang="en-US" altLang="en-US" sz="2400" i="0" u="none" strike="noStrike" cap="none" normalizeH="0" baseline="0" dirty="0" smtClean="0">
                <a:ln>
                  <a:noFill/>
                </a:ln>
                <a:solidFill>
                  <a:srgbClr val="000000"/>
                </a:solidFill>
                <a:effectLst/>
                <a:cs typeface="Arial" pitchFamily="34" charset="0"/>
              </a:rPr>
              <a:t>“</a:t>
            </a:r>
            <a:r>
              <a:rPr kumimoji="0" lang="en-US" altLang="en-US" sz="2400" b="0" i="0" u="none" strike="noStrike" cap="none" normalizeH="0" baseline="0" dirty="0" smtClean="0">
                <a:ln>
                  <a:noFill/>
                </a:ln>
                <a:solidFill>
                  <a:srgbClr val="000000"/>
                </a:solidFill>
                <a:effectLst/>
                <a:cs typeface="Arial" pitchFamily="34" charset="0"/>
              </a:rPr>
              <a:t>Then I saw a new heaven and a new earth, for the first heaven and the first earth had passed away...And I saw the holy city...coming down out of heaven from God, prepared as a bride adorned for her husband. And I heard a loud voice from the throne saying, ‘Behold, the dwelling place of God is with man. He will dwell with them, and they will be his people, and God Himself will be with them as their God. He will wipe away every tear from their eyes, and death shall be no more, neither shall there be mourning, nor crying, nor pain anymore, for the former things have passed away.’” </a:t>
            </a:r>
          </a:p>
          <a:p>
            <a:pPr lvl="0" fontAlgn="base">
              <a:spcBef>
                <a:spcPct val="0"/>
              </a:spcBef>
              <a:spcAft>
                <a:spcPct val="0"/>
              </a:spcAft>
            </a:pPr>
            <a:endParaRPr kumimoji="0" lang="en-US" altLang="en-US" sz="900" b="0" i="0" u="none" strike="noStrike" cap="none" normalizeH="0" baseline="0" dirty="0" smtClean="0">
              <a:ln>
                <a:noFill/>
              </a:ln>
              <a:solidFill>
                <a:srgbClr val="000000"/>
              </a:solidFill>
              <a:effectLst/>
              <a:cs typeface="Arial" pitchFamily="34" charset="0"/>
            </a:endParaRPr>
          </a:p>
          <a:p>
            <a:pPr lvl="0" fontAlgn="base">
              <a:spcBef>
                <a:spcPct val="0"/>
              </a:spcBef>
              <a:spcAft>
                <a:spcPct val="0"/>
              </a:spcAft>
            </a:pPr>
            <a:r>
              <a:rPr kumimoji="0" lang="en-US" altLang="en-US" sz="2400" b="0" i="0" u="none" strike="noStrike" cap="none" normalizeH="0" baseline="0" dirty="0" smtClean="0">
                <a:ln>
                  <a:noFill/>
                </a:ln>
                <a:solidFill>
                  <a:srgbClr val="000000"/>
                </a:solidFill>
                <a:effectLst/>
                <a:cs typeface="Arial" pitchFamily="34" charset="0"/>
              </a:rPr>
              <a:t>“…To the thirsty I will give from the spring of the water of life without payment. The one who conquers will have this heritage, and I will be his God and he will be My son. But as for the cowardly, the faithless, the detestable, as for murderers, the sexually immoral, sorcerers, idolaters, and all liars, their portion will be in the lake that burns with fire and sulfur, which is the second death.”  (</a:t>
            </a:r>
            <a:r>
              <a:rPr lang="en-US" altLang="en-US" sz="2400" dirty="0" smtClean="0">
                <a:solidFill>
                  <a:srgbClr val="000000"/>
                </a:solidFill>
                <a:cs typeface="Arial" pitchFamily="34" charset="0"/>
                <a:hlinkClick r:id="rId3"/>
              </a:rPr>
              <a:t>Rev. </a:t>
            </a:r>
            <a:r>
              <a:rPr lang="en-US" altLang="en-US" sz="2400" dirty="0">
                <a:solidFill>
                  <a:srgbClr val="000000"/>
                </a:solidFill>
                <a:cs typeface="Arial" pitchFamily="34" charset="0"/>
                <a:hlinkClick r:id="rId3"/>
              </a:rPr>
              <a:t>21:1–8</a:t>
            </a:r>
            <a:r>
              <a:rPr kumimoji="0" lang="en-US" altLang="en-US" sz="2400" b="0" i="0" u="none" strike="noStrike" cap="none" normalizeH="0" baseline="0" dirty="0" smtClean="0">
                <a:ln>
                  <a:noFill/>
                </a:ln>
                <a:solidFill>
                  <a:srgbClr val="000000"/>
                </a:solidFill>
                <a:effectLst/>
                <a:cs typeface="Arial" pitchFamily="34" charset="0"/>
              </a:rPr>
              <a:t>) </a:t>
            </a:r>
            <a:endParaRPr kumimoji="0" lang="en-US" altLang="en-US" sz="2400" b="1" i="0"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What will you choose to do?</a:t>
            </a:r>
            <a:endParaRPr kumimoji="0" lang="en-US" altLang="en-US" sz="2400" b="0" i="0" u="none" strike="noStrike" cap="none" normalizeH="0" baseline="0" dirty="0" smtClean="0">
              <a:ln>
                <a:noFill/>
              </a:ln>
              <a:solidFill>
                <a:schemeClr val="tx1"/>
              </a:solidFill>
              <a:effectLst/>
              <a:cs typeface="Arial" pitchFamily="34" charset="0"/>
            </a:endParaRPr>
          </a:p>
        </p:txBody>
      </p: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769020">
            <a:off x="199582" y="20632"/>
            <a:ext cx="1542235" cy="794879"/>
          </a:xfrm>
          <a:prstGeom prst="rect">
            <a:avLst/>
          </a:prstGeom>
        </p:spPr>
      </p:pic>
    </p:spTree>
    <p:extLst>
      <p:ext uri="{BB962C8B-B14F-4D97-AF65-F5344CB8AC3E}">
        <p14:creationId xmlns:p14="http://schemas.microsoft.com/office/powerpoint/2010/main" val="18974644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4" name="Picture 4" descr="No_Sepe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6" name="Text Box 8"/>
          <p:cNvSpPr txBox="1">
            <a:spLocks noChangeArrowheads="1"/>
          </p:cNvSpPr>
          <p:nvPr/>
        </p:nvSpPr>
        <p:spPr bwMode="auto">
          <a:xfrm>
            <a:off x="76200" y="2971801"/>
            <a:ext cx="2686050" cy="3048000"/>
          </a:xfrm>
          <a:prstGeom prst="rect">
            <a:avLst/>
          </a:prstGeom>
          <a:solidFill>
            <a:schemeClr val="accent6">
              <a:lumMod val="60000"/>
              <a:lumOff val="40000"/>
              <a:alpha val="29000"/>
            </a:schemeClr>
          </a:solidFill>
          <a:ln>
            <a:noFill/>
          </a:ln>
          <a:effectLs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cs typeface="Arial" pitchFamily="34" charset="0"/>
              </a:rPr>
              <a:t>HOW CHANGE</a:t>
            </a:r>
            <a:r>
              <a:rPr kumimoji="0" lang="en-US" altLang="en-US" sz="2400" b="1" i="0" u="none" strike="noStrike" cap="none" normalizeH="0" dirty="0" smtClean="0">
                <a:ln>
                  <a:noFill/>
                </a:ln>
                <a:solidFill>
                  <a:srgbClr val="000000"/>
                </a:solidFill>
                <a:cs typeface="Arial" pitchFamily="34" charset="0"/>
              </a:rPr>
              <a:t> HAPPENS:</a:t>
            </a:r>
            <a:endParaRPr kumimoji="0" lang="en-US" altLang="en-US" sz="2400" b="1" i="0" u="none" strike="noStrike" cap="none" normalizeH="0" baseline="0" dirty="0" smtClean="0">
              <a:ln>
                <a:noFill/>
              </a:ln>
              <a:solidFill>
                <a:srgbClr val="000000"/>
              </a:solidFill>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cs typeface="Arial" pitchFamily="34" charset="0"/>
              </a:rPr>
              <a:t>   Change can happen when love for someone is greater than the pleasure a person finds in sin. </a:t>
            </a:r>
            <a:r>
              <a:rPr kumimoji="0" lang="en-US" altLang="en-US" sz="900" b="1" i="0" u="none" strike="noStrike" cap="none" normalizeH="0" baseline="0" dirty="0" smtClean="0">
                <a:ln>
                  <a:noFill/>
                </a:ln>
                <a:solidFill>
                  <a:srgbClr val="000000"/>
                </a:solidFill>
                <a:effectLst/>
                <a:latin typeface="Times New Roman" pitchFamily="18" charset="0"/>
                <a:cs typeface="Arial" pitchFamily="34" charset="0"/>
              </a:rPr>
              <a:t> </a:t>
            </a: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53" name="Picture 13" descr="Bridg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79326" y="1576040"/>
            <a:ext cx="4454874" cy="337696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1" name="Text Box 9"/>
          <p:cNvSpPr txBox="1">
            <a:spLocks noChangeArrowheads="1"/>
          </p:cNvSpPr>
          <p:nvPr/>
        </p:nvSpPr>
        <p:spPr bwMode="auto">
          <a:xfrm>
            <a:off x="3810000" y="1295400"/>
            <a:ext cx="1770237" cy="53667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mj-lt"/>
                <a:cs typeface="Arial" pitchFamily="34" charset="0"/>
                <a:hlinkClick r:id="rId4"/>
              </a:rPr>
              <a:t>2 Cor. 5:17</a:t>
            </a:r>
            <a:endParaRPr kumimoji="0" lang="en-US" altLang="en-US" sz="2800" b="0" i="0" u="none" strike="noStrike" cap="none" normalizeH="0" baseline="0" dirty="0" smtClean="0">
              <a:ln>
                <a:noFill/>
              </a:ln>
              <a:solidFill>
                <a:schemeClr val="tx1"/>
              </a:solidFill>
              <a:effectLst/>
              <a:latin typeface="+mj-lt"/>
              <a:cs typeface="Arial" pitchFamily="34" charset="0"/>
            </a:endParaRPr>
          </a:p>
        </p:txBody>
      </p:sp>
      <p:sp>
        <p:nvSpPr>
          <p:cNvPr id="7" name="Text Box 9"/>
          <p:cNvSpPr txBox="1">
            <a:spLocks noChangeArrowheads="1"/>
          </p:cNvSpPr>
          <p:nvPr/>
        </p:nvSpPr>
        <p:spPr bwMode="auto">
          <a:xfrm>
            <a:off x="6248400" y="3124200"/>
            <a:ext cx="2895600" cy="3668712"/>
          </a:xfrm>
          <a:prstGeom prst="rect">
            <a:avLst/>
          </a:prstGeom>
          <a:solidFill>
            <a:schemeClr val="accent6">
              <a:lumMod val="60000"/>
              <a:lumOff val="40000"/>
              <a:alpha val="42000"/>
            </a:schemeClr>
          </a:solidFill>
          <a:ln>
            <a:noFill/>
          </a:ln>
          <a:effectLst/>
          <a:extLst/>
        </p:spPr>
        <p:txBody>
          <a:bodyPr vert="horz" wrap="square" lIns="36576" tIns="36576" rIns="36576" bIns="36576" numCol="1" anchor="t" anchorCtr="0" compatLnSpc="1">
            <a:prstTxWarp prst="textNoShape">
              <a:avLst/>
            </a:prstTxWarp>
          </a:bodyPr>
          <a:lstStyle/>
          <a:p>
            <a:pPr lvl="0" fontAlgn="base">
              <a:spcBef>
                <a:spcPct val="0"/>
              </a:spcBef>
              <a:spcAft>
                <a:spcPct val="0"/>
              </a:spcAft>
            </a:pPr>
            <a:r>
              <a:rPr lang="en-US" altLang="en-US" sz="2400" b="1" dirty="0">
                <a:solidFill>
                  <a:srgbClr val="000000"/>
                </a:solidFill>
                <a:cs typeface="Arial" pitchFamily="34" charset="0"/>
              </a:rPr>
              <a:t>Other times, change </a:t>
            </a:r>
            <a:r>
              <a:rPr lang="en-US" altLang="en-US" sz="2400" b="1" dirty="0" smtClean="0">
                <a:solidFill>
                  <a:srgbClr val="000000"/>
                </a:solidFill>
                <a:cs typeface="Arial" pitchFamily="34" charset="0"/>
              </a:rPr>
              <a:t>can happen when </a:t>
            </a:r>
            <a:r>
              <a:rPr lang="en-US" altLang="en-US" sz="2400" b="1" dirty="0">
                <a:solidFill>
                  <a:srgbClr val="000000"/>
                </a:solidFill>
                <a:cs typeface="Arial" pitchFamily="34" charset="0"/>
              </a:rPr>
              <a:t>the pain outweighs </a:t>
            </a:r>
            <a:r>
              <a:rPr lang="en-US" altLang="en-US" sz="2400" b="1" dirty="0" smtClean="0">
                <a:solidFill>
                  <a:srgbClr val="000000"/>
                </a:solidFill>
                <a:cs typeface="Arial" pitchFamily="34" charset="0"/>
              </a:rPr>
              <a:t>the </a:t>
            </a:r>
            <a:r>
              <a:rPr lang="en-US" altLang="en-US" sz="2400" b="1" dirty="0">
                <a:solidFill>
                  <a:srgbClr val="000000"/>
                </a:solidFill>
                <a:cs typeface="Arial" pitchFamily="34" charset="0"/>
              </a:rPr>
              <a:t>pleasure derived from the sin </a:t>
            </a:r>
            <a:r>
              <a:rPr lang="en-US" altLang="en-US" sz="2400" b="1" dirty="0" smtClean="0">
                <a:solidFill>
                  <a:srgbClr val="000000"/>
                </a:solidFill>
                <a:cs typeface="Arial" pitchFamily="34" charset="0"/>
              </a:rPr>
              <a:t>a person </a:t>
            </a:r>
            <a:r>
              <a:rPr lang="en-US" altLang="en-US" sz="2400" b="1" dirty="0">
                <a:solidFill>
                  <a:srgbClr val="000000"/>
                </a:solidFill>
                <a:cs typeface="Arial" pitchFamily="34" charset="0"/>
              </a:rPr>
              <a:t>currently </a:t>
            </a:r>
            <a:r>
              <a:rPr lang="en-US" altLang="en-US" sz="2400" b="1" dirty="0" smtClean="0">
                <a:solidFill>
                  <a:srgbClr val="000000"/>
                </a:solidFill>
                <a:cs typeface="Arial" pitchFamily="34" charset="0"/>
              </a:rPr>
              <a:t>enjoys. Sometimes a person needs </a:t>
            </a:r>
            <a:r>
              <a:rPr lang="en-US" altLang="en-US" sz="2400" b="1" dirty="0">
                <a:solidFill>
                  <a:srgbClr val="000000"/>
                </a:solidFill>
                <a:cs typeface="Arial" pitchFamily="34" charset="0"/>
              </a:rPr>
              <a:t>to hit rock </a:t>
            </a:r>
            <a:r>
              <a:rPr lang="en-US" altLang="en-US" sz="2400" b="1" dirty="0" smtClean="0">
                <a:solidFill>
                  <a:srgbClr val="000000"/>
                </a:solidFill>
                <a:cs typeface="Arial" pitchFamily="34" charset="0"/>
              </a:rPr>
              <a:t>bottom before being ready to change. </a:t>
            </a:r>
            <a:endParaRPr lang="en-US" altLang="en-US" sz="2400" dirty="0">
              <a:cs typeface="Arial" pitchFamily="34" charset="0"/>
            </a:endParaRPr>
          </a:p>
        </p:txBody>
      </p:sp>
      <p:sp>
        <p:nvSpPr>
          <p:cNvPr id="22" name="Text Box 24"/>
          <p:cNvSpPr txBox="1">
            <a:spLocks noChangeArrowheads="1"/>
          </p:cNvSpPr>
          <p:nvPr/>
        </p:nvSpPr>
        <p:spPr bwMode="auto">
          <a:xfrm>
            <a:off x="304800" y="76200"/>
            <a:ext cx="2209800" cy="73687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mj-lt"/>
                <a:cs typeface="Arial" pitchFamily="34" charset="0"/>
              </a:rPr>
              <a:t>Mankind’s </a:t>
            </a:r>
            <a:br>
              <a:rPr kumimoji="0" lang="en-US" altLang="en-US" sz="2400" b="1" i="0" u="none" strike="noStrike" cap="none" normalizeH="0" baseline="0" dirty="0" smtClean="0">
                <a:ln>
                  <a:noFill/>
                </a:ln>
                <a:solidFill>
                  <a:srgbClr val="000000"/>
                </a:solidFill>
                <a:effectLst/>
                <a:latin typeface="+mj-lt"/>
                <a:cs typeface="Arial" pitchFamily="34" charset="0"/>
              </a:rPr>
            </a:br>
            <a:r>
              <a:rPr kumimoji="0" lang="en-US" altLang="en-US" sz="2400" b="1" i="0" u="none" strike="noStrike" cap="none" normalizeH="0" baseline="0" dirty="0" smtClean="0">
                <a:ln>
                  <a:noFill/>
                </a:ln>
                <a:solidFill>
                  <a:srgbClr val="000000"/>
                </a:solidFill>
                <a:effectLst/>
                <a:latin typeface="+mj-lt"/>
                <a:cs typeface="Arial" pitchFamily="34" charset="0"/>
              </a:rPr>
              <a:t>Issue: Sin</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grpSp>
        <p:nvGrpSpPr>
          <p:cNvPr id="23" name="Group 22"/>
          <p:cNvGrpSpPr/>
          <p:nvPr/>
        </p:nvGrpSpPr>
        <p:grpSpPr>
          <a:xfrm>
            <a:off x="533400" y="961393"/>
            <a:ext cx="1508589" cy="1532895"/>
            <a:chOff x="829293" y="961393"/>
            <a:chExt cx="1508589" cy="1532895"/>
          </a:xfrm>
        </p:grpSpPr>
        <p:pic>
          <p:nvPicPr>
            <p:cNvPr id="24" name="Picture 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11207" y="961393"/>
              <a:ext cx="1426675" cy="15328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5" name="Text Box 10"/>
            <p:cNvSpPr txBox="1">
              <a:spLocks noChangeArrowheads="1"/>
            </p:cNvSpPr>
            <p:nvPr/>
          </p:nvSpPr>
          <p:spPr bwMode="auto">
            <a:xfrm rot="17458517">
              <a:off x="690930" y="1101667"/>
              <a:ext cx="535790" cy="25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F3F3F3"/>
                  </a:solidFill>
                  <a:effectLst/>
                  <a:latin typeface="Calibri" pitchFamily="34" charset="0"/>
                  <a:cs typeface="Arial" pitchFamily="34" charset="0"/>
                </a:rPr>
                <a:t>Me</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grpSp>
      <p:grpSp>
        <p:nvGrpSpPr>
          <p:cNvPr id="26" name="Group 24"/>
          <p:cNvGrpSpPr>
            <a:grpSpLocks/>
          </p:cNvGrpSpPr>
          <p:nvPr/>
        </p:nvGrpSpPr>
        <p:grpSpPr bwMode="auto">
          <a:xfrm>
            <a:off x="6478903" y="304674"/>
            <a:ext cx="2817497" cy="2209917"/>
            <a:chOff x="112871570" y="105483742"/>
            <a:chExt cx="913321" cy="785459"/>
          </a:xfrm>
        </p:grpSpPr>
        <p:sp>
          <p:nvSpPr>
            <p:cNvPr id="27" name="WordArt 25"/>
            <p:cNvSpPr>
              <a:spLocks noChangeArrowheads="1" noChangeShapeType="1" noTextEdit="1"/>
            </p:cNvSpPr>
            <p:nvPr/>
          </p:nvSpPr>
          <p:spPr bwMode="auto">
            <a:xfrm>
              <a:off x="112933410" y="105483742"/>
              <a:ext cx="745352" cy="250963"/>
            </a:xfrm>
            <a:prstGeom prst="rect">
              <a:avLst/>
            </a:prstGeom>
          </p:spPr>
          <p:txBody>
            <a:bodyPr wrap="none" fromWordArt="1">
              <a:prstTxWarp prst="textPlain">
                <a:avLst>
                  <a:gd name="adj" fmla="val 50000"/>
                </a:avLst>
              </a:prstTxWarp>
            </a:bodyPr>
            <a:lstStyle/>
            <a:p>
              <a:pPr algn="ctr" rtl="0">
                <a:buNone/>
              </a:pPr>
              <a:r>
                <a:rPr lang="en-US" sz="1000" b="1" kern="10" spc="200" dirty="0" smtClean="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rPr>
                <a:t>God</a:t>
              </a:r>
              <a:endParaRPr lang="en-US" sz="1000" b="1" kern="10" spc="200" dirty="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endParaRPr>
            </a:p>
          </p:txBody>
        </p:sp>
        <p:sp>
          <p:nvSpPr>
            <p:cNvPr id="28" name="Text Box 26"/>
            <p:cNvSpPr txBox="1">
              <a:spLocks noChangeArrowheads="1"/>
            </p:cNvSpPr>
            <p:nvPr/>
          </p:nvSpPr>
          <p:spPr bwMode="auto">
            <a:xfrm>
              <a:off x="112871570" y="105712610"/>
              <a:ext cx="913321" cy="556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C0"/>
                  </a:solidFill>
                  <a:latin typeface="Arial" pitchFamily="34" charset="0"/>
                  <a:cs typeface="Arial" pitchFamily="34" charset="0"/>
                </a:rPr>
                <a:t>is holy,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righteous,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and is Life</a:t>
              </a:r>
              <a:endParaRPr kumimoji="0" lang="en-US" altLang="en-US" sz="2800" b="0" i="0" u="none" strike="noStrike" cap="none" normalizeH="0" baseline="0" dirty="0" smtClean="0">
                <a:ln>
                  <a:noFill/>
                </a:ln>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2155692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10885" y="17216"/>
            <a:ext cx="9292693" cy="68407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 name="Text Box 4"/>
          <p:cNvSpPr txBox="1">
            <a:spLocks noChangeArrowheads="1"/>
          </p:cNvSpPr>
          <p:nvPr/>
        </p:nvSpPr>
        <p:spPr bwMode="auto">
          <a:xfrm>
            <a:off x="457200" y="710741"/>
            <a:ext cx="8534399" cy="607105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mj-lt"/>
                <a:cs typeface="Arial" pitchFamily="34" charset="0"/>
              </a:rPr>
              <a:t>GOD IS LIFE: He desires a relationship</a:t>
            </a:r>
            <a:endParaRPr lang="en-US" altLang="en-US" sz="2800" b="1" dirty="0">
              <a:solidFill>
                <a:srgbClr val="000000"/>
              </a:solidFill>
              <a:latin typeface="+mj-l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1" i="0"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GOD CREATED MANKIND TO HAVE LIFE AND TO LIVE IN RELATIONSHIP WITH HIM AND WITH OTHERS.</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1"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00"/>
                </a:solidFill>
                <a:effectLst/>
                <a:cs typeface="Arial" pitchFamily="34" charset="0"/>
              </a:rPr>
              <a:t>“And the LORD God formed man of the dust of the ground, and breathed into his nostrils the breath of life; and man became a living soul.”</a:t>
            </a:r>
            <a:r>
              <a:rPr kumimoji="0" lang="en-US" altLang="en-US" sz="2400" b="0" i="0" u="none" strike="noStrike" cap="none" normalizeH="0" baseline="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hlinkClick r:id="rId3"/>
              </a:rPr>
              <a:t>Genesis 2:7 </a:t>
            </a:r>
            <a:r>
              <a:rPr kumimoji="0" lang="en-US" altLang="en-US" sz="2400" b="0" i="0" u="none" strike="noStrike" cap="none" normalizeH="0" baseline="0" dirty="0" smtClean="0">
                <a:ln>
                  <a:noFill/>
                </a:ln>
                <a:solidFill>
                  <a:srgbClr val="000000"/>
                </a:solidFill>
                <a:effectLst/>
                <a:cs typeface="Arial" pitchFamily="34" charset="0"/>
              </a:rPr>
              <a:t>KJV)</a:t>
            </a:r>
            <a:endParaRPr lang="en-US" altLang="en-US" sz="2400" i="1" dirty="0">
              <a:solidFill>
                <a:srgbClr val="000000"/>
              </a:solidFill>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1"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00"/>
                </a:solidFill>
                <a:effectLst/>
                <a:cs typeface="Arial" pitchFamily="34" charset="0"/>
              </a:rPr>
              <a:t>"You shall love the Lord your God with all your heart, and with all your soul, and with all your strength, and with all your mind; and your neighbor as yourself." (</a:t>
            </a:r>
            <a:r>
              <a:rPr kumimoji="0" lang="en-US" altLang="en-US" sz="2400" b="0" i="1" u="none" strike="noStrike" cap="none" normalizeH="0" baseline="0" dirty="0" smtClean="0">
                <a:ln>
                  <a:noFill/>
                </a:ln>
                <a:solidFill>
                  <a:srgbClr val="000000"/>
                </a:solidFill>
                <a:effectLst/>
                <a:cs typeface="Arial" pitchFamily="34" charset="0"/>
                <a:hlinkClick r:id="rId4"/>
              </a:rPr>
              <a:t>Deut. 6:5</a:t>
            </a:r>
            <a:r>
              <a:rPr kumimoji="0" lang="en-US" altLang="en-US" sz="2400" b="0" i="1" u="none" strike="noStrike" cap="none" normalizeH="0" baseline="0" dirty="0" smtClean="0">
                <a:ln>
                  <a:noFill/>
                </a:ln>
                <a:solidFill>
                  <a:srgbClr val="000000"/>
                </a:solidFill>
                <a:effectLst/>
                <a:cs typeface="Arial" pitchFamily="34" charset="0"/>
              </a:rPr>
              <a:t>; </a:t>
            </a:r>
            <a:r>
              <a:rPr kumimoji="0" lang="en-US" altLang="en-US" sz="2400" b="0" i="1" u="none" strike="noStrike" cap="none" normalizeH="0" baseline="0" dirty="0" smtClean="0">
                <a:ln>
                  <a:noFill/>
                </a:ln>
                <a:solidFill>
                  <a:srgbClr val="000000"/>
                </a:solidFill>
                <a:effectLst/>
                <a:cs typeface="Arial" pitchFamily="34" charset="0"/>
                <a:hlinkClick r:id="rId5"/>
              </a:rPr>
              <a:t>Lev. 19:18b</a:t>
            </a:r>
            <a:r>
              <a:rPr kumimoji="0" lang="en-US" altLang="en-US" sz="2400" b="0" i="1" u="none" strike="noStrike" cap="none" normalizeH="0" baseline="0" dirty="0" smtClean="0">
                <a:ln>
                  <a:noFill/>
                </a:ln>
                <a:solidFill>
                  <a:srgbClr val="000000"/>
                </a:solidFill>
                <a:effectLst/>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sz="2400" i="1" dirty="0">
              <a:solidFill>
                <a:srgbClr val="000000"/>
              </a:solidFill>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1" u="none" strike="noStrike" cap="none" normalizeH="0" baseline="0" dirty="0" smtClean="0">
                <a:ln>
                  <a:noFill/>
                </a:ln>
                <a:solidFill>
                  <a:srgbClr val="000000"/>
                </a:solidFill>
                <a:effectLst/>
                <a:cs typeface="Arial" pitchFamily="34" charset="0"/>
              </a:rPr>
              <a:t>"‘For I know the plans that I have for you,’ declares the LORD, ‘plans for welfare and not for calamity to give you a future and a hope.'"  (</a:t>
            </a:r>
            <a:r>
              <a:rPr kumimoji="0" lang="en-US" altLang="en-US" sz="2400" b="0" i="0" u="none" strike="noStrike" cap="none" normalizeH="0" baseline="0" dirty="0" smtClean="0">
                <a:ln>
                  <a:noFill/>
                </a:ln>
                <a:solidFill>
                  <a:srgbClr val="000000"/>
                </a:solidFill>
                <a:effectLst/>
                <a:cs typeface="Arial" pitchFamily="34" charset="0"/>
                <a:hlinkClick r:id="rId6"/>
              </a:rPr>
              <a:t>Jeremiah 29:11</a:t>
            </a:r>
            <a:r>
              <a:rPr lang="en-US" altLang="en-US" sz="2400" dirty="0" smtClean="0">
                <a:cs typeface="Arial" pitchFamily="34" charset="0"/>
              </a:rPr>
              <a:t>)</a:t>
            </a:r>
            <a:endParaRPr kumimoji="0" lang="en-US" altLang="en-US" sz="2400" i="0" u="none" strike="noStrike" cap="none" normalizeH="0" baseline="0" dirty="0" smtClean="0">
              <a:ln>
                <a:noFill/>
              </a:ln>
              <a:solidFill>
                <a:srgbClr val="000000"/>
              </a:solidFill>
              <a:effectLst/>
              <a:cs typeface="Arial" pitchFamily="34" charset="0"/>
            </a:endParaRPr>
          </a:p>
        </p:txBody>
      </p:sp>
      <p:pic>
        <p:nvPicPr>
          <p:cNvPr id="19" name="Picture 1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rot="20769020">
            <a:off x="199582" y="20632"/>
            <a:ext cx="1542235" cy="794879"/>
          </a:xfrm>
          <a:prstGeom prst="rect">
            <a:avLst/>
          </a:prstGeom>
        </p:spPr>
      </p:pic>
    </p:spTree>
    <p:extLst>
      <p:ext uri="{BB962C8B-B14F-4D97-AF65-F5344CB8AC3E}">
        <p14:creationId xmlns:p14="http://schemas.microsoft.com/office/powerpoint/2010/main" val="17937541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9" name="Picture 5"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0" y="0"/>
            <a:ext cx="9316081"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1" name="Text Box 3"/>
          <p:cNvSpPr txBox="1">
            <a:spLocks noChangeArrowheads="1"/>
          </p:cNvSpPr>
          <p:nvPr/>
        </p:nvSpPr>
        <p:spPr bwMode="auto">
          <a:xfrm>
            <a:off x="126863" y="762000"/>
            <a:ext cx="9017137" cy="6096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algn="ctr" fontAlgn="base">
              <a:spcBef>
                <a:spcPct val="0"/>
              </a:spcBef>
              <a:spcAft>
                <a:spcPct val="0"/>
              </a:spcAft>
            </a:pPr>
            <a:r>
              <a:rPr lang="en-US" altLang="en-US" sz="2800" b="1" dirty="0">
                <a:solidFill>
                  <a:srgbClr val="000000"/>
                </a:solidFill>
                <a:latin typeface="+mj-lt"/>
                <a:cs typeface="Times New Roman" panose="02020603050405020304" pitchFamily="18" charset="0"/>
              </a:rPr>
              <a:t>To Help Clear Up Any Misunderstanding Concerning the Oneness of </a:t>
            </a:r>
            <a:r>
              <a:rPr lang="en-US" altLang="en-US" sz="2800" b="1" dirty="0" smtClean="0">
                <a:solidFill>
                  <a:srgbClr val="000000"/>
                </a:solidFill>
                <a:latin typeface="+mj-lt"/>
                <a:cs typeface="Times New Roman" panose="02020603050405020304" pitchFamily="18" charset="0"/>
              </a:rPr>
              <a:t>God.</a:t>
            </a:r>
            <a:endParaRPr lang="en-US" altLang="en-US" sz="2800" b="1" dirty="0">
              <a:solidFill>
                <a:srgbClr val="000000"/>
              </a:solidFill>
              <a:latin typeface="+mj-lt"/>
              <a:cs typeface="Times New Roman" panose="02020603050405020304" pitchFamily="18" charset="0"/>
            </a:endParaRPr>
          </a:p>
          <a:p>
            <a:pPr lvl="0" fontAlgn="base">
              <a:spcBef>
                <a:spcPct val="0"/>
              </a:spcBef>
              <a:spcAft>
                <a:spcPct val="0"/>
              </a:spcAft>
            </a:pPr>
            <a:endParaRPr lang="en-US" altLang="en-US" sz="1200" b="1" dirty="0">
              <a:solidFill>
                <a:srgbClr val="000000"/>
              </a:solidFill>
              <a:latin typeface="+mj-lt"/>
              <a:cs typeface="Times New Roman" panose="02020603050405020304" pitchFamily="18" charset="0"/>
            </a:endParaRPr>
          </a:p>
          <a:p>
            <a:pPr lvl="0" fontAlgn="base">
              <a:spcBef>
                <a:spcPct val="0"/>
              </a:spcBef>
              <a:spcAft>
                <a:spcPct val="0"/>
              </a:spcAft>
            </a:pPr>
            <a:r>
              <a:rPr lang="en-US" altLang="en-US" sz="2400" dirty="0" smtClean="0">
                <a:solidFill>
                  <a:srgbClr val="000000"/>
                </a:solidFill>
                <a:cs typeface="Times New Roman" panose="02020603050405020304" pitchFamily="18" charset="0"/>
              </a:rPr>
              <a:t>The </a:t>
            </a:r>
            <a:r>
              <a:rPr lang="en-US" altLang="en-US" sz="2400" dirty="0">
                <a:solidFill>
                  <a:srgbClr val="000000"/>
                </a:solidFill>
                <a:cs typeface="Times New Roman" panose="02020603050405020304" pitchFamily="18" charset="0"/>
              </a:rPr>
              <a:t>triune God has always </a:t>
            </a:r>
            <a:r>
              <a:rPr lang="en-US" altLang="en-US" sz="2400" dirty="0" smtClean="0">
                <a:solidFill>
                  <a:srgbClr val="000000"/>
                </a:solidFill>
                <a:cs typeface="Times New Roman" panose="02020603050405020304" pitchFamily="18" charset="0"/>
              </a:rPr>
              <a:t>existed, </a:t>
            </a:r>
            <a:r>
              <a:rPr lang="en-US" altLang="en-US" sz="2400" dirty="0">
                <a:solidFill>
                  <a:srgbClr val="000000"/>
                </a:solidFill>
                <a:cs typeface="Times New Roman" panose="02020603050405020304" pitchFamily="18" charset="0"/>
              </a:rPr>
              <a:t>and God had in His heart that He was going to suffer the consequence of sin before He created mankind. </a:t>
            </a:r>
            <a:br>
              <a:rPr lang="en-US" altLang="en-US" sz="2400" dirty="0">
                <a:solidFill>
                  <a:srgbClr val="000000"/>
                </a:solidFill>
                <a:cs typeface="Times New Roman" panose="02020603050405020304" pitchFamily="18" charset="0"/>
              </a:rPr>
            </a:br>
            <a:r>
              <a:rPr lang="en-US" altLang="en-US" sz="1200" dirty="0" smtClean="0">
                <a:solidFill>
                  <a:srgbClr val="000000"/>
                </a:solidFill>
                <a:cs typeface="Times New Roman" panose="02020603050405020304" pitchFamily="18" charset="0"/>
              </a:rPr>
              <a:t/>
            </a:r>
            <a:br>
              <a:rPr lang="en-US" altLang="en-US" sz="1200" dirty="0" smtClean="0">
                <a:solidFill>
                  <a:srgbClr val="000000"/>
                </a:solidFill>
                <a:cs typeface="Times New Roman" panose="02020603050405020304" pitchFamily="18" charset="0"/>
              </a:rPr>
            </a:br>
            <a:r>
              <a:rPr lang="en-US" altLang="en-US" sz="2400" b="1" i="1" dirty="0" smtClean="0">
                <a:solidFill>
                  <a:srgbClr val="000000"/>
                </a:solidFill>
                <a:cs typeface="Times New Roman" panose="02020603050405020304" pitchFamily="18" charset="0"/>
              </a:rPr>
              <a:t>THE </a:t>
            </a:r>
            <a:r>
              <a:rPr lang="en-US" altLang="en-US" sz="2400" b="1" i="1" dirty="0">
                <a:solidFill>
                  <a:srgbClr val="000000"/>
                </a:solidFill>
                <a:cs typeface="Times New Roman" panose="02020603050405020304" pitchFamily="18" charset="0"/>
              </a:rPr>
              <a:t>PRE-EXISTENCE OF THE TRIUNE GOD:</a:t>
            </a:r>
            <a:r>
              <a:rPr lang="en-US" altLang="en-US" sz="2400" i="1" dirty="0">
                <a:solidFill>
                  <a:srgbClr val="000000"/>
                </a:solidFill>
                <a:cs typeface="Times New Roman" panose="02020603050405020304" pitchFamily="18" charset="0"/>
              </a:rPr>
              <a:t> </a:t>
            </a:r>
            <a:r>
              <a:rPr lang="en-US" altLang="en-US" sz="2400" i="1" dirty="0" smtClean="0">
                <a:solidFill>
                  <a:srgbClr val="000000"/>
                </a:solidFill>
                <a:cs typeface="Times New Roman" panose="02020603050405020304" pitchFamily="18" charset="0"/>
              </a:rPr>
              <a:t>“God </a:t>
            </a:r>
            <a:r>
              <a:rPr lang="en-US" altLang="en-US" sz="2400" i="1" dirty="0">
                <a:solidFill>
                  <a:srgbClr val="000000"/>
                </a:solidFill>
                <a:cs typeface="Times New Roman" panose="02020603050405020304" pitchFamily="18" charset="0"/>
              </a:rPr>
              <a:t>said, </a:t>
            </a:r>
            <a:r>
              <a:rPr lang="en-US" altLang="en-US" sz="2400" i="1" dirty="0" smtClean="0">
                <a:solidFill>
                  <a:srgbClr val="000000"/>
                </a:solidFill>
                <a:cs typeface="Times New Roman" panose="02020603050405020304" pitchFamily="18" charset="0"/>
              </a:rPr>
              <a:t>‘Let </a:t>
            </a:r>
            <a:r>
              <a:rPr lang="en-US" altLang="en-US" sz="2400" i="1" u="sng" dirty="0" smtClean="0">
                <a:solidFill>
                  <a:srgbClr val="000000"/>
                </a:solidFill>
                <a:cs typeface="Times New Roman" panose="02020603050405020304" pitchFamily="18" charset="0"/>
              </a:rPr>
              <a:t>Us</a:t>
            </a:r>
            <a:r>
              <a:rPr lang="en-US" altLang="en-US" sz="2400" i="1" dirty="0" smtClean="0">
                <a:solidFill>
                  <a:srgbClr val="000000"/>
                </a:solidFill>
                <a:cs typeface="Times New Roman" panose="02020603050405020304" pitchFamily="18" charset="0"/>
              </a:rPr>
              <a:t> </a:t>
            </a:r>
            <a:r>
              <a:rPr lang="en-US" altLang="en-US" sz="2400" i="1" dirty="0">
                <a:solidFill>
                  <a:srgbClr val="000000"/>
                </a:solidFill>
                <a:cs typeface="Times New Roman" panose="02020603050405020304" pitchFamily="18" charset="0"/>
              </a:rPr>
              <a:t>make human beings in </a:t>
            </a:r>
            <a:r>
              <a:rPr lang="en-US" altLang="en-US" sz="2400" i="1" u="sng" dirty="0" smtClean="0">
                <a:solidFill>
                  <a:srgbClr val="000000"/>
                </a:solidFill>
                <a:cs typeface="Times New Roman" panose="02020603050405020304" pitchFamily="18" charset="0"/>
              </a:rPr>
              <a:t>Our</a:t>
            </a:r>
            <a:r>
              <a:rPr lang="en-US" altLang="en-US" sz="2400" i="1" dirty="0" smtClean="0">
                <a:solidFill>
                  <a:srgbClr val="000000"/>
                </a:solidFill>
                <a:cs typeface="Times New Roman" panose="02020603050405020304" pitchFamily="18" charset="0"/>
              </a:rPr>
              <a:t> </a:t>
            </a:r>
            <a:r>
              <a:rPr lang="en-US" altLang="en-US" sz="2400" i="1" dirty="0">
                <a:solidFill>
                  <a:srgbClr val="000000"/>
                </a:solidFill>
                <a:cs typeface="Times New Roman" panose="02020603050405020304" pitchFamily="18" charset="0"/>
              </a:rPr>
              <a:t>image</a:t>
            </a:r>
            <a:r>
              <a:rPr lang="en-US" altLang="en-US" sz="2400" i="1" dirty="0" smtClean="0">
                <a:solidFill>
                  <a:srgbClr val="000000"/>
                </a:solidFill>
                <a:cs typeface="Times New Roman" panose="02020603050405020304" pitchFamily="18" charset="0"/>
              </a:rPr>
              <a:t>...’”   </a:t>
            </a:r>
            <a:r>
              <a:rPr lang="en-US" altLang="en-US" sz="2400" dirty="0">
                <a:solidFill>
                  <a:srgbClr val="000000"/>
                </a:solidFill>
                <a:cs typeface="Times New Roman" panose="02020603050405020304" pitchFamily="18" charset="0"/>
              </a:rPr>
              <a:t>(Emphasis added, </a:t>
            </a:r>
            <a:r>
              <a:rPr lang="en-US" altLang="en-US" sz="2400" dirty="0">
                <a:solidFill>
                  <a:srgbClr val="000000"/>
                </a:solidFill>
                <a:cs typeface="Times New Roman" panose="02020603050405020304" pitchFamily="18" charset="0"/>
                <a:hlinkClick r:id="rId3"/>
              </a:rPr>
              <a:t>Genesis 1:26</a:t>
            </a:r>
            <a:r>
              <a:rPr lang="en-US" altLang="en-US" sz="2400" dirty="0">
                <a:solidFill>
                  <a:srgbClr val="000000"/>
                </a:solidFill>
                <a:cs typeface="Times New Roman" panose="02020603050405020304" pitchFamily="18" charset="0"/>
              </a:rPr>
              <a:t> NLT)</a:t>
            </a:r>
            <a:r>
              <a:rPr kumimoji="0" lang="en-US" altLang="en-US" sz="2400" b="0" i="1" u="none" strike="noStrike" cap="none" normalizeH="0" baseline="0" dirty="0" smtClean="0">
                <a:ln>
                  <a:noFill/>
                </a:ln>
                <a:solidFill>
                  <a:srgbClr val="000000"/>
                </a:solidFill>
                <a:effectLst/>
                <a:cs typeface="Times New Roman" panose="02020603050405020304" pitchFamily="18" charset="0"/>
              </a:rPr>
              <a:t/>
            </a:r>
            <a:br>
              <a:rPr kumimoji="0" lang="en-US" altLang="en-US" sz="2400" b="0" i="1" u="none" strike="noStrike" cap="none" normalizeH="0" baseline="0" dirty="0" smtClean="0">
                <a:ln>
                  <a:noFill/>
                </a:ln>
                <a:solidFill>
                  <a:srgbClr val="000000"/>
                </a:solidFill>
                <a:effectLst/>
                <a:cs typeface="Times New Roman" panose="02020603050405020304" pitchFamily="18" charset="0"/>
              </a:rPr>
            </a:br>
            <a:r>
              <a:rPr kumimoji="0" lang="en-US" altLang="en-US" sz="1200" b="0" i="1" u="none" strike="noStrike" cap="none" normalizeH="0" baseline="0" dirty="0" smtClean="0">
                <a:ln>
                  <a:noFill/>
                </a:ln>
                <a:solidFill>
                  <a:srgbClr val="000000"/>
                </a:solidFill>
                <a:effectLst/>
                <a:cs typeface="Times New Roman" panose="02020603050405020304" pitchFamily="18" charset="0"/>
              </a:rPr>
              <a:t/>
            </a:r>
            <a:br>
              <a:rPr kumimoji="0" lang="en-US" altLang="en-US" sz="1200" b="0" i="1" u="none" strike="noStrike" cap="none" normalizeH="0" baseline="0" dirty="0" smtClean="0">
                <a:ln>
                  <a:noFill/>
                </a:ln>
                <a:solidFill>
                  <a:srgbClr val="000000"/>
                </a:solidFill>
                <a:effectLst/>
                <a:cs typeface="Times New Roman" panose="02020603050405020304" pitchFamily="18" charset="0"/>
              </a:rPr>
            </a:br>
            <a:r>
              <a:rPr lang="en-US" altLang="en-US" sz="2400" b="1" i="1" dirty="0" smtClean="0">
                <a:solidFill>
                  <a:srgbClr val="000000"/>
                </a:solidFill>
                <a:cs typeface="Times New Roman" panose="02020603050405020304" pitchFamily="18" charset="0"/>
              </a:rPr>
              <a:t>THE </a:t>
            </a:r>
            <a:r>
              <a:rPr lang="en-US" altLang="en-US" sz="2400" b="1" i="1" dirty="0">
                <a:solidFill>
                  <a:srgbClr val="000000"/>
                </a:solidFill>
                <a:cs typeface="Times New Roman" panose="02020603050405020304" pitchFamily="18" charset="0"/>
              </a:rPr>
              <a:t>PRE-EXISTENCE OF THE TRIUNE GOD:</a:t>
            </a:r>
            <a:r>
              <a:rPr lang="en-US" altLang="en-US" sz="2400" i="1" dirty="0">
                <a:solidFill>
                  <a:srgbClr val="000000"/>
                </a:solidFill>
                <a:cs typeface="Times New Roman" panose="02020603050405020304" pitchFamily="18" charset="0"/>
              </a:rPr>
              <a:t> </a:t>
            </a:r>
            <a:r>
              <a:rPr lang="en-US" altLang="en-US" sz="2400" i="1" dirty="0" smtClean="0">
                <a:solidFill>
                  <a:srgbClr val="000000"/>
                </a:solidFill>
                <a:cs typeface="Times New Roman" panose="02020603050405020304" pitchFamily="18" charset="0"/>
              </a:rPr>
              <a:t>“He </a:t>
            </a:r>
            <a:r>
              <a:rPr lang="en-US" altLang="en-US" sz="2400" i="1" dirty="0">
                <a:solidFill>
                  <a:srgbClr val="000000"/>
                </a:solidFill>
                <a:cs typeface="Times New Roman" panose="02020603050405020304" pitchFamily="18" charset="0"/>
              </a:rPr>
              <a:t>[Jesus] existed in the beginning with God. God created everything through </a:t>
            </a:r>
            <a:r>
              <a:rPr lang="en-US" altLang="en-US" sz="2400" i="1" dirty="0" smtClean="0">
                <a:solidFill>
                  <a:srgbClr val="000000"/>
                </a:solidFill>
                <a:cs typeface="Times New Roman" panose="02020603050405020304" pitchFamily="18" charset="0"/>
              </a:rPr>
              <a:t>Him</a:t>
            </a:r>
            <a:r>
              <a:rPr lang="en-US" altLang="en-US" sz="2400" i="1" dirty="0">
                <a:solidFill>
                  <a:srgbClr val="000000"/>
                </a:solidFill>
                <a:cs typeface="Times New Roman" panose="02020603050405020304" pitchFamily="18" charset="0"/>
              </a:rPr>
              <a:t>, and nothing was created except through </a:t>
            </a:r>
            <a:r>
              <a:rPr lang="en-US" altLang="en-US" sz="2400" i="1" dirty="0" smtClean="0">
                <a:solidFill>
                  <a:srgbClr val="000000"/>
                </a:solidFill>
                <a:cs typeface="Times New Roman" panose="02020603050405020304" pitchFamily="18" charset="0"/>
              </a:rPr>
              <a:t>Him</a:t>
            </a:r>
            <a:r>
              <a:rPr lang="en-US" altLang="en-US" sz="2400" i="1" dirty="0">
                <a:solidFill>
                  <a:srgbClr val="000000"/>
                </a:solidFill>
                <a:cs typeface="Times New Roman" panose="02020603050405020304" pitchFamily="18" charset="0"/>
              </a:rPr>
              <a:t>.”</a:t>
            </a:r>
            <a:r>
              <a:rPr lang="en-US" altLang="en-US" sz="2400" dirty="0">
                <a:solidFill>
                  <a:srgbClr val="000000"/>
                </a:solidFill>
                <a:cs typeface="Times New Roman" panose="02020603050405020304" pitchFamily="18" charset="0"/>
              </a:rPr>
              <a:t>  (</a:t>
            </a:r>
            <a:r>
              <a:rPr lang="en-US" altLang="en-US" sz="2400" dirty="0">
                <a:solidFill>
                  <a:srgbClr val="000000"/>
                </a:solidFill>
                <a:cs typeface="Times New Roman" panose="02020603050405020304" pitchFamily="18" charset="0"/>
                <a:hlinkClick r:id="rId4"/>
              </a:rPr>
              <a:t>John 1:2-3 </a:t>
            </a:r>
            <a:r>
              <a:rPr lang="en-US" altLang="en-US" sz="2400" dirty="0">
                <a:solidFill>
                  <a:srgbClr val="000000"/>
                </a:solidFill>
                <a:cs typeface="Times New Roman" panose="02020603050405020304" pitchFamily="18" charset="0"/>
              </a:rPr>
              <a:t>NLT)</a:t>
            </a:r>
          </a:p>
          <a:p>
            <a:pPr lvl="0" fontAlgn="base">
              <a:spcBef>
                <a:spcPct val="0"/>
              </a:spcBef>
              <a:spcAft>
                <a:spcPct val="0"/>
              </a:spcAft>
            </a:pPr>
            <a:endParaRPr lang="en-US" altLang="en-US" sz="1200" dirty="0">
              <a:solidFill>
                <a:srgbClr val="000000"/>
              </a:solidFill>
              <a:cs typeface="Times New Roman" panose="02020603050405020304" pitchFamily="18" charset="0"/>
            </a:endParaRPr>
          </a:p>
          <a:p>
            <a:pPr lvl="0" fontAlgn="base">
              <a:spcBef>
                <a:spcPct val="0"/>
              </a:spcBef>
              <a:spcAft>
                <a:spcPct val="0"/>
              </a:spcAft>
            </a:pPr>
            <a:r>
              <a:rPr lang="en-US" altLang="en-US" sz="2400" dirty="0">
                <a:solidFill>
                  <a:srgbClr val="000000"/>
                </a:solidFill>
                <a:cs typeface="Arial" pitchFamily="34" charset="0"/>
              </a:rPr>
              <a:t>The coming Son of God in the form of a human life did not stop Him from being God when He came to </a:t>
            </a:r>
            <a:r>
              <a:rPr lang="en-US" altLang="en-US" sz="2400" dirty="0" smtClean="0">
                <a:solidFill>
                  <a:srgbClr val="000000"/>
                </a:solidFill>
                <a:cs typeface="Arial" pitchFamily="34" charset="0"/>
              </a:rPr>
              <a:t>earth</a:t>
            </a:r>
            <a:r>
              <a:rPr lang="en-US" altLang="en-US" sz="2400" dirty="0" smtClean="0">
                <a:solidFill>
                  <a:srgbClr val="000000"/>
                </a:solidFill>
                <a:cs typeface="Times New Roman" panose="02020603050405020304" pitchFamily="18" charset="0"/>
              </a:rPr>
              <a:t>. </a:t>
            </a:r>
            <a:r>
              <a:rPr lang="en-US" altLang="en-US" sz="2400" dirty="0">
                <a:solidFill>
                  <a:srgbClr val="000000"/>
                </a:solidFill>
                <a:cs typeface="Times New Roman" panose="02020603050405020304" pitchFamily="18" charset="0"/>
              </a:rPr>
              <a:t>If Jesus was not God, He could not have suffered the consequences of </a:t>
            </a:r>
            <a:r>
              <a:rPr lang="en-US" altLang="en-US" sz="2400" dirty="0" smtClean="0">
                <a:solidFill>
                  <a:srgbClr val="000000"/>
                </a:solidFill>
                <a:cs typeface="Times New Roman" panose="02020603050405020304" pitchFamily="18" charset="0"/>
              </a:rPr>
              <a:t>sin </a:t>
            </a:r>
            <a:r>
              <a:rPr lang="en-US" altLang="en-US" sz="2400" dirty="0">
                <a:solidFill>
                  <a:srgbClr val="000000"/>
                </a:solidFill>
                <a:cs typeface="Times New Roman" panose="02020603050405020304" pitchFamily="18" charset="0"/>
              </a:rPr>
              <a:t>and provided forgiveness. (</a:t>
            </a:r>
            <a:r>
              <a:rPr lang="en-US" altLang="en-US" sz="2400" dirty="0">
                <a:solidFill>
                  <a:srgbClr val="000000"/>
                </a:solidFill>
                <a:cs typeface="Times New Roman" panose="02020603050405020304" pitchFamily="18" charset="0"/>
                <a:hlinkClick r:id="rId5"/>
              </a:rPr>
              <a:t>Phil. 2:5-11</a:t>
            </a:r>
            <a:r>
              <a:rPr lang="en-US" altLang="en-US" sz="2400" dirty="0">
                <a:solidFill>
                  <a:srgbClr val="000000"/>
                </a:solidFill>
                <a:cs typeface="Times New Roman" panose="02020603050405020304" pitchFamily="18" charset="0"/>
              </a:rPr>
              <a:t>) The diagram </a:t>
            </a:r>
            <a:r>
              <a:rPr lang="en-US" altLang="en-US" sz="2400" dirty="0" smtClean="0">
                <a:solidFill>
                  <a:srgbClr val="000000"/>
                </a:solidFill>
                <a:cs typeface="Times New Roman" panose="02020603050405020304" pitchFamily="18" charset="0"/>
              </a:rPr>
              <a:t>on the next page attempts to explain the trinity and the self-distinctions within the Godhead. </a:t>
            </a:r>
            <a:endParaRPr lang="en-US" altLang="en-US" sz="2400" dirty="0">
              <a:cs typeface="Times New Roman" panose="02020603050405020304" pitchFamily="18" charset="0"/>
            </a:endParaRPr>
          </a:p>
        </p:txBody>
      </p:sp>
      <p:pic>
        <p:nvPicPr>
          <p:cNvPr id="8" name="Picture 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769020">
            <a:off x="199582" y="20632"/>
            <a:ext cx="1542235" cy="794879"/>
          </a:xfrm>
          <a:prstGeom prst="rect">
            <a:avLst/>
          </a:prstGeom>
        </p:spPr>
      </p:pic>
    </p:spTree>
    <p:extLst>
      <p:ext uri="{BB962C8B-B14F-4D97-AF65-F5344CB8AC3E}">
        <p14:creationId xmlns:p14="http://schemas.microsoft.com/office/powerpoint/2010/main" val="37476099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2"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172079" y="0"/>
            <a:ext cx="931608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1270" name="Picture 6" descr="Trinity"/>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0800" y="76200"/>
            <a:ext cx="3958546" cy="3124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4" name="Text Box 7"/>
          <p:cNvSpPr txBox="1">
            <a:spLocks noChangeArrowheads="1"/>
          </p:cNvSpPr>
          <p:nvPr/>
        </p:nvSpPr>
        <p:spPr bwMode="auto">
          <a:xfrm>
            <a:off x="0" y="3070558"/>
            <a:ext cx="8915400" cy="37874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fontAlgn="base">
              <a:spcBef>
                <a:spcPct val="0"/>
              </a:spcBef>
              <a:spcAft>
                <a:spcPct val="0"/>
              </a:spcAft>
            </a:pPr>
            <a:r>
              <a:rPr lang="en-US" altLang="en-US" sz="2400" dirty="0">
                <a:solidFill>
                  <a:srgbClr val="000000"/>
                </a:solidFill>
                <a:cs typeface="Times New Roman" panose="02020603050405020304" pitchFamily="18" charset="0"/>
              </a:rPr>
              <a:t>The Father, Son, and Holy Spirit have the fullness and essence of God as the diagram indicates, but </a:t>
            </a:r>
            <a:r>
              <a:rPr lang="en-US" altLang="en-US" sz="2400" dirty="0" smtClean="0">
                <a:solidFill>
                  <a:srgbClr val="000000"/>
                </a:solidFill>
                <a:cs typeface="Times New Roman" panose="02020603050405020304" pitchFamily="18" charset="0"/>
              </a:rPr>
              <a:t>each has His personal </a:t>
            </a:r>
            <a:r>
              <a:rPr lang="en-US" altLang="en-US" sz="2400" dirty="0">
                <a:solidFill>
                  <a:srgbClr val="000000"/>
                </a:solidFill>
                <a:cs typeface="Times New Roman" panose="02020603050405020304" pitchFamily="18" charset="0"/>
              </a:rPr>
              <a:t>self-distinctions within the Divine essence. The Divine fullness and essence within </a:t>
            </a:r>
            <a:r>
              <a:rPr lang="en-US" altLang="en-US" sz="2400" dirty="0" smtClean="0">
                <a:solidFill>
                  <a:srgbClr val="000000"/>
                </a:solidFill>
                <a:cs typeface="Times New Roman" panose="02020603050405020304" pitchFamily="18" charset="0"/>
              </a:rPr>
              <a:t>Them </a:t>
            </a:r>
            <a:r>
              <a:rPr lang="en-US" altLang="en-US" sz="2400" dirty="0">
                <a:solidFill>
                  <a:srgbClr val="000000"/>
                </a:solidFill>
                <a:cs typeface="Times New Roman" panose="02020603050405020304" pitchFamily="18" charset="0"/>
              </a:rPr>
              <a:t>keeps the oneness; </a:t>
            </a:r>
            <a:r>
              <a:rPr lang="en-US" altLang="en-US" sz="2400" dirty="0" smtClean="0">
                <a:solidFill>
                  <a:srgbClr val="000000"/>
                </a:solidFill>
                <a:cs typeface="Times New Roman" panose="02020603050405020304" pitchFamily="18" charset="0"/>
              </a:rPr>
              <a:t>therefore, </a:t>
            </a:r>
            <a:r>
              <a:rPr lang="en-US" altLang="en-US" sz="2400" dirty="0">
                <a:solidFill>
                  <a:srgbClr val="000000"/>
                </a:solidFill>
                <a:cs typeface="Times New Roman" panose="02020603050405020304" pitchFamily="18" charset="0"/>
              </a:rPr>
              <a:t>it is said,</a:t>
            </a:r>
            <a:r>
              <a:rPr lang="en-US" altLang="en-US" sz="2400" i="1" dirty="0">
                <a:solidFill>
                  <a:srgbClr val="000000"/>
                </a:solidFill>
                <a:cs typeface="Times New Roman" panose="02020603050405020304" pitchFamily="18" charset="0"/>
              </a:rPr>
              <a:t> “God is </a:t>
            </a:r>
            <a:r>
              <a:rPr lang="en-US" altLang="en-US" sz="2400" i="1" dirty="0" smtClean="0">
                <a:solidFill>
                  <a:srgbClr val="000000"/>
                </a:solidFill>
                <a:cs typeface="Times New Roman" panose="02020603050405020304" pitchFamily="18" charset="0"/>
              </a:rPr>
              <a:t>one.” </a:t>
            </a:r>
            <a:r>
              <a:rPr lang="en-US" altLang="en-US" sz="2400" dirty="0">
                <a:solidFill>
                  <a:srgbClr val="000000"/>
                </a:solidFill>
                <a:cs typeface="Times New Roman" panose="02020603050405020304" pitchFamily="18" charset="0"/>
              </a:rPr>
              <a:t>(</a:t>
            </a:r>
            <a:r>
              <a:rPr lang="en-US" altLang="en-US" sz="2400" dirty="0">
                <a:solidFill>
                  <a:srgbClr val="000000"/>
                </a:solidFill>
                <a:cs typeface="Times New Roman" panose="02020603050405020304" pitchFamily="18" charset="0"/>
                <a:hlinkClick r:id="rId4"/>
              </a:rPr>
              <a:t>Mark 12:29</a:t>
            </a:r>
            <a:r>
              <a:rPr lang="en-US" altLang="en-US" sz="2400" dirty="0">
                <a:solidFill>
                  <a:srgbClr val="000000"/>
                </a:solidFill>
                <a:cs typeface="Times New Roman" panose="02020603050405020304" pitchFamily="18" charset="0"/>
              </a:rPr>
              <a:t>)</a:t>
            </a:r>
            <a:r>
              <a:rPr lang="en-US" altLang="en-US" sz="2400" i="1" dirty="0">
                <a:solidFill>
                  <a:srgbClr val="000000"/>
                </a:solidFill>
                <a:cs typeface="Times New Roman" panose="02020603050405020304" pitchFamily="18" charset="0"/>
              </a:rPr>
              <a:t>.</a:t>
            </a:r>
            <a:r>
              <a:rPr lang="en-US" altLang="en-US" sz="2400" dirty="0">
                <a:solidFill>
                  <a:srgbClr val="000000"/>
                </a:solidFill>
                <a:cs typeface="Times New Roman" panose="02020603050405020304" pitchFamily="18" charset="0"/>
              </a:rPr>
              <a:t> </a:t>
            </a:r>
            <a:r>
              <a:rPr lang="en-US" altLang="en-US" sz="2400" dirty="0" smtClean="0">
                <a:solidFill>
                  <a:srgbClr val="000000"/>
                </a:solidFill>
                <a:cs typeface="Times New Roman" panose="02020603050405020304" pitchFamily="18" charset="0"/>
              </a:rPr>
              <a:t>Before </a:t>
            </a:r>
            <a:r>
              <a:rPr lang="en-US" altLang="en-US" sz="2400" dirty="0">
                <a:solidFill>
                  <a:srgbClr val="000000"/>
                </a:solidFill>
                <a:cs typeface="Times New Roman" panose="02020603050405020304" pitchFamily="18" charset="0"/>
              </a:rPr>
              <a:t>the foundation of the </a:t>
            </a:r>
            <a:r>
              <a:rPr lang="en-US" altLang="en-US" sz="2400" dirty="0" smtClean="0">
                <a:solidFill>
                  <a:srgbClr val="000000"/>
                </a:solidFill>
                <a:cs typeface="Times New Roman" panose="02020603050405020304" pitchFamily="18" charset="0"/>
              </a:rPr>
              <a:t>world, God </a:t>
            </a:r>
            <a:r>
              <a:rPr lang="en-US" altLang="en-US" sz="2400" dirty="0">
                <a:solidFill>
                  <a:srgbClr val="000000"/>
                </a:solidFill>
                <a:cs typeface="Times New Roman" panose="02020603050405020304" pitchFamily="18" charset="0"/>
              </a:rPr>
              <a:t>knew the price of </a:t>
            </a:r>
            <a:r>
              <a:rPr lang="en-US" altLang="en-US" sz="2400" dirty="0" smtClean="0">
                <a:solidFill>
                  <a:srgbClr val="000000"/>
                </a:solidFill>
                <a:cs typeface="Times New Roman" panose="02020603050405020304" pitchFamily="18" charset="0"/>
              </a:rPr>
              <a:t>sin, </a:t>
            </a:r>
            <a:r>
              <a:rPr lang="en-US" altLang="en-US" sz="2400" dirty="0">
                <a:solidFill>
                  <a:srgbClr val="000000"/>
                </a:solidFill>
                <a:cs typeface="Times New Roman" panose="02020603050405020304" pitchFamily="18" charset="0"/>
              </a:rPr>
              <a:t>and He knew what He would do when mankind sinned. That is love! God loves you and died for you! Jesus is God. Jesus </a:t>
            </a:r>
            <a:r>
              <a:rPr lang="en-US" altLang="en-US" sz="2400" dirty="0" smtClean="0">
                <a:solidFill>
                  <a:srgbClr val="000000"/>
                </a:solidFill>
                <a:cs typeface="Times New Roman" panose="02020603050405020304" pitchFamily="18" charset="0"/>
              </a:rPr>
              <a:t>is </a:t>
            </a:r>
            <a:r>
              <a:rPr lang="en-US" altLang="en-US" sz="2400" i="1" dirty="0" smtClean="0">
                <a:solidFill>
                  <a:srgbClr val="000000"/>
                </a:solidFill>
                <a:cs typeface="Times New Roman" panose="02020603050405020304" pitchFamily="18" charset="0"/>
              </a:rPr>
              <a:t>“the </a:t>
            </a:r>
            <a:r>
              <a:rPr lang="en-US" altLang="en-US" sz="2400" i="1" dirty="0">
                <a:solidFill>
                  <a:srgbClr val="000000"/>
                </a:solidFill>
                <a:cs typeface="Times New Roman" panose="02020603050405020304" pitchFamily="18" charset="0"/>
              </a:rPr>
              <a:t>Lamb that was slain from the creation of the </a:t>
            </a:r>
            <a:r>
              <a:rPr lang="en-US" altLang="en-US" sz="2400" i="1" dirty="0" smtClean="0">
                <a:solidFill>
                  <a:srgbClr val="000000"/>
                </a:solidFill>
                <a:cs typeface="Times New Roman" panose="02020603050405020304" pitchFamily="18" charset="0"/>
              </a:rPr>
              <a:t>world.” </a:t>
            </a:r>
            <a:r>
              <a:rPr lang="en-US" altLang="en-US" sz="2400" dirty="0">
                <a:solidFill>
                  <a:srgbClr val="000000"/>
                </a:solidFill>
                <a:cs typeface="Times New Roman" panose="02020603050405020304" pitchFamily="18" charset="0"/>
              </a:rPr>
              <a:t>(</a:t>
            </a:r>
            <a:r>
              <a:rPr lang="en-US" altLang="en-US" sz="2400" dirty="0">
                <a:solidFill>
                  <a:srgbClr val="000000"/>
                </a:solidFill>
                <a:cs typeface="Times New Roman" panose="02020603050405020304" pitchFamily="18" charset="0"/>
                <a:hlinkClick r:id="rId5"/>
              </a:rPr>
              <a:t>Revelation 13:8b</a:t>
            </a:r>
            <a:r>
              <a:rPr lang="en-US" altLang="en-US" sz="2400" dirty="0">
                <a:solidFill>
                  <a:srgbClr val="000000"/>
                </a:solidFill>
                <a:cs typeface="Times New Roman" panose="02020603050405020304" pitchFamily="18" charset="0"/>
              </a:rPr>
              <a:t> NIV</a:t>
            </a:r>
            <a:r>
              <a:rPr lang="en-US" altLang="en-US" sz="2400" dirty="0" smtClean="0">
                <a:solidFill>
                  <a:srgbClr val="000000"/>
                </a:solidFill>
                <a:cs typeface="Times New Roman" panose="02020603050405020304" pitchFamily="18" charset="0"/>
              </a:rPr>
              <a:t>) </a:t>
            </a:r>
            <a:r>
              <a:rPr lang="en-US" altLang="en-US" sz="2400" dirty="0">
                <a:solidFill>
                  <a:srgbClr val="000000"/>
                </a:solidFill>
                <a:cs typeface="Times New Roman" panose="02020603050405020304" pitchFamily="18" charset="0"/>
              </a:rPr>
              <a:t>God always knew </a:t>
            </a:r>
            <a:r>
              <a:rPr lang="en-US" altLang="en-US" sz="2400" dirty="0" smtClean="0">
                <a:solidFill>
                  <a:srgbClr val="000000"/>
                </a:solidFill>
                <a:cs typeface="Times New Roman" panose="02020603050405020304" pitchFamily="18" charset="0"/>
              </a:rPr>
              <a:t>He </a:t>
            </a:r>
            <a:r>
              <a:rPr lang="en-US" altLang="en-US" sz="2400" dirty="0">
                <a:solidFill>
                  <a:srgbClr val="000000"/>
                </a:solidFill>
                <a:cs typeface="Times New Roman" panose="02020603050405020304" pitchFamily="18" charset="0"/>
              </a:rPr>
              <a:t>would come to earth to die to </a:t>
            </a:r>
            <a:r>
              <a:rPr lang="en-US" altLang="en-US" sz="2400" dirty="0" smtClean="0">
                <a:solidFill>
                  <a:srgbClr val="000000"/>
                </a:solidFill>
                <a:cs typeface="Times New Roman" panose="02020603050405020304" pitchFamily="18" charset="0"/>
              </a:rPr>
              <a:t>bridge the gap of </a:t>
            </a:r>
            <a:r>
              <a:rPr lang="en-US" altLang="en-US" sz="2400" dirty="0">
                <a:solidFill>
                  <a:srgbClr val="000000"/>
                </a:solidFill>
                <a:cs typeface="Times New Roman" panose="02020603050405020304" pitchFamily="18" charset="0"/>
              </a:rPr>
              <a:t>sin for whosoever will believe</a:t>
            </a:r>
            <a:r>
              <a:rPr lang="en-US" altLang="en-US" sz="2400" dirty="0" smtClean="0">
                <a:solidFill>
                  <a:srgbClr val="000000"/>
                </a:solidFill>
                <a:cs typeface="Times New Roman" panose="02020603050405020304" pitchFamily="18" charset="0"/>
              </a:rPr>
              <a:t>! (</a:t>
            </a:r>
            <a:r>
              <a:rPr lang="en-US" altLang="en-US" sz="2400" dirty="0" smtClean="0">
                <a:solidFill>
                  <a:srgbClr val="000000"/>
                </a:solidFill>
                <a:cs typeface="Times New Roman" panose="02020603050405020304" pitchFamily="18" charset="0"/>
                <a:hlinkClick r:id="rId6"/>
              </a:rPr>
              <a:t>John 3:16-17</a:t>
            </a:r>
            <a:r>
              <a:rPr lang="en-US" altLang="en-US" sz="2400" dirty="0" smtClean="0">
                <a:solidFill>
                  <a:srgbClr val="000000"/>
                </a:solidFill>
                <a:cs typeface="Times New Roman" panose="02020603050405020304" pitchFamily="18" charset="0"/>
              </a:rPr>
              <a:t>)</a:t>
            </a:r>
            <a:endParaRPr kumimoji="0" lang="en-US" altLang="en-US" sz="2400" b="0" i="1" u="none" strike="noStrike" cap="none" normalizeH="0" baseline="0" dirty="0" smtClean="0">
              <a:ln>
                <a:noFill/>
              </a:ln>
              <a:solidFill>
                <a:srgbClr val="000000"/>
              </a:solidFill>
              <a:effectLst/>
              <a:cs typeface="Times New Roman" panose="02020603050405020304"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034483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0" y="-8370"/>
            <a:ext cx="9144000" cy="68663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 name="Text Box 3"/>
          <p:cNvSpPr txBox="1">
            <a:spLocks noChangeArrowheads="1"/>
          </p:cNvSpPr>
          <p:nvPr/>
        </p:nvSpPr>
        <p:spPr bwMode="auto">
          <a:xfrm>
            <a:off x="19050" y="-16740"/>
            <a:ext cx="9124950" cy="68747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rgbClr val="000000"/>
                </a:solidFill>
                <a:effectLst/>
                <a:latin typeface="Times New Roman" pitchFamily="18" charset="0"/>
                <a:cs typeface="Arial" pitchFamily="34" charset="0"/>
              </a:rPr>
              <a:t>NEXT STEPS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rgbClr val="000000"/>
                </a:solidFill>
                <a:effectLst/>
                <a:cs typeface="Arial" pitchFamily="34" charset="0"/>
              </a:rPr>
              <a:t>A</a:t>
            </a:r>
            <a:r>
              <a:rPr kumimoji="0" lang="en-US" altLang="en-US" sz="2800" b="0" i="0" u="none" strike="noStrike" cap="none" normalizeH="0" baseline="0" dirty="0" smtClean="0">
                <a:ln>
                  <a:noFill/>
                </a:ln>
                <a:solidFill>
                  <a:srgbClr val="000000"/>
                </a:solidFill>
                <a:effectLst/>
                <a:cs typeface="Arial" pitchFamily="34" charset="0"/>
              </a:rPr>
              <a:t>dmit all the sins you can remember to God and ask for forgiveness.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rgbClr val="000000"/>
                </a:solidFill>
                <a:effectLst/>
                <a:cs typeface="Arial" pitchFamily="34" charset="0"/>
              </a:rPr>
              <a:t>B</a:t>
            </a:r>
            <a:r>
              <a:rPr kumimoji="0" lang="en-US" altLang="en-US" sz="2800" b="0" i="0" u="none" strike="noStrike" cap="none" normalizeH="0" baseline="0" dirty="0" smtClean="0">
                <a:ln>
                  <a:noFill/>
                </a:ln>
                <a:solidFill>
                  <a:srgbClr val="000000"/>
                </a:solidFill>
                <a:effectLst/>
                <a:cs typeface="Arial" pitchFamily="34" charset="0"/>
              </a:rPr>
              <a:t>elieve in the Lord Jesus Christ as the God who paid for your sin.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rgbClr val="000000"/>
                </a:solidFill>
                <a:effectLst/>
                <a:cs typeface="Arial" pitchFamily="34" charset="0"/>
              </a:rPr>
              <a:t>C</a:t>
            </a:r>
            <a:r>
              <a:rPr kumimoji="0" lang="en-US" altLang="en-US" sz="2800" b="0" i="0" u="none" strike="noStrike" cap="none" normalizeH="0" baseline="0" dirty="0" smtClean="0">
                <a:ln>
                  <a:noFill/>
                </a:ln>
                <a:solidFill>
                  <a:srgbClr val="000000"/>
                </a:solidFill>
                <a:effectLst/>
                <a:cs typeface="Arial" pitchFamily="34" charset="0"/>
              </a:rPr>
              <a:t>onfess to another believer what has taken place in your life.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rgbClr val="000000"/>
                </a:solidFill>
                <a:effectLst/>
                <a:cs typeface="Arial" pitchFamily="34" charset="0"/>
              </a:rPr>
              <a:t>D</a:t>
            </a:r>
            <a:r>
              <a:rPr kumimoji="0" lang="en-US" altLang="en-US" sz="2800" b="0" i="0" u="none" strike="noStrike" cap="none" normalizeH="0" baseline="0" dirty="0" smtClean="0">
                <a:ln>
                  <a:noFill/>
                </a:ln>
                <a:solidFill>
                  <a:srgbClr val="000000"/>
                </a:solidFill>
                <a:effectLst/>
                <a:cs typeface="Arial" pitchFamily="34" charset="0"/>
              </a:rPr>
              <a:t>ecide to be baptized in water. (</a:t>
            </a:r>
            <a:r>
              <a:rPr lang="en-US" altLang="en-US" sz="2800" dirty="0" smtClean="0">
                <a:solidFill>
                  <a:srgbClr val="000000"/>
                </a:solidFill>
                <a:cs typeface="Arial" pitchFamily="34" charset="0"/>
                <a:hlinkClick r:id="rId3"/>
              </a:rPr>
              <a:t>Rom. 6:1-11</a:t>
            </a:r>
            <a:r>
              <a:rPr kumimoji="0" lang="en-US" altLang="en-US" sz="2800" b="0" i="0" u="none" strike="noStrike" cap="none" normalizeH="0" baseline="0" dirty="0" smtClean="0">
                <a:ln>
                  <a:noFill/>
                </a:ln>
                <a:solidFill>
                  <a:srgbClr val="000000"/>
                </a:solidFill>
                <a:effectLst/>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rgbClr val="000000"/>
                </a:solidFill>
                <a:effectLst/>
                <a:cs typeface="Arial" pitchFamily="34" charset="0"/>
              </a:rPr>
              <a:t>E</a:t>
            </a:r>
            <a:r>
              <a:rPr kumimoji="0" lang="en-US" altLang="en-US" sz="2800" b="0" i="0" u="none" strike="noStrike" cap="none" normalizeH="0" baseline="0" dirty="0" smtClean="0">
                <a:ln>
                  <a:noFill/>
                </a:ln>
                <a:solidFill>
                  <a:srgbClr val="000000"/>
                </a:solidFill>
                <a:effectLst/>
                <a:cs typeface="Arial" pitchFamily="34" charset="0"/>
              </a:rPr>
              <a:t>njoy the filling of the Holy Spirit, Who will lead you in a new life.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4400" b="0" i="0" u="none" strike="noStrike" cap="none" normalizeH="0" baseline="0" dirty="0" smtClean="0">
                <a:ln>
                  <a:noFill/>
                </a:ln>
                <a:solidFill>
                  <a:srgbClr val="000000"/>
                </a:solidFill>
                <a:effectLst/>
                <a:cs typeface="Arial" pitchFamily="34" charset="0"/>
              </a:rPr>
              <a:t>F</a:t>
            </a:r>
            <a:r>
              <a:rPr kumimoji="0" lang="en-US" altLang="en-US" sz="2800" b="0" i="0" u="none" strike="noStrike" cap="none" normalizeH="0" baseline="0" dirty="0" smtClean="0">
                <a:ln>
                  <a:noFill/>
                </a:ln>
                <a:solidFill>
                  <a:srgbClr val="000000"/>
                </a:solidFill>
                <a:effectLst/>
                <a:cs typeface="Arial" pitchFamily="34" charset="0"/>
              </a:rPr>
              <a:t>aithfully submit yourself to God and His elders who can teach 	you His Word at a local church. </a:t>
            </a:r>
            <a:endParaRPr kumimoji="0" lang="en-US" altLang="en-US" sz="2800" b="0" i="0" u="none" strike="noStrike" cap="none" normalizeH="0" baseline="0" dirty="0" smtClean="0">
              <a:ln>
                <a:noFill/>
              </a:ln>
              <a:solidFill>
                <a:schemeClr val="tx1"/>
              </a:solidFill>
              <a:effectLst/>
              <a:cs typeface="Arial" pitchFamily="34" charset="0"/>
            </a:endParaRPr>
          </a:p>
        </p:txBody>
      </p:sp>
      <p:pic>
        <p:nvPicPr>
          <p:cNvPr id="5" name="Pictur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rot="20769020">
            <a:off x="6919446" y="5890090"/>
            <a:ext cx="1542235" cy="794879"/>
          </a:xfrm>
          <a:prstGeom prst="rect">
            <a:avLst/>
          </a:prstGeom>
        </p:spPr>
      </p:pic>
    </p:spTree>
    <p:extLst>
      <p:ext uri="{BB962C8B-B14F-4D97-AF65-F5344CB8AC3E}">
        <p14:creationId xmlns:p14="http://schemas.microsoft.com/office/powerpoint/2010/main" val="21262529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0" y="-2"/>
            <a:ext cx="9143999" cy="68580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5" name="Text Box 7"/>
          <p:cNvSpPr txBox="1">
            <a:spLocks noChangeArrowheads="1"/>
          </p:cNvSpPr>
          <p:nvPr/>
        </p:nvSpPr>
        <p:spPr bwMode="auto">
          <a:xfrm>
            <a:off x="-1" y="15875"/>
            <a:ext cx="9143999" cy="6308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lvl="0" fontAlgn="base">
              <a:spcBef>
                <a:spcPct val="0"/>
              </a:spcBef>
              <a:spcAft>
                <a:spcPct val="0"/>
              </a:spcAft>
            </a:pPr>
            <a:r>
              <a:rPr lang="en-US" altLang="en-US" sz="2400" dirty="0" smtClean="0">
                <a:solidFill>
                  <a:srgbClr val="000000"/>
                </a:solidFill>
                <a:latin typeface="Calibri" pitchFamily="34" charset="0"/>
                <a:cs typeface="Arial" pitchFamily="34" charset="0"/>
              </a:rPr>
              <a:t>Copyright </a:t>
            </a:r>
            <a:r>
              <a:rPr lang="en-US" altLang="en-US" sz="2400" dirty="0">
                <a:solidFill>
                  <a:srgbClr val="000000"/>
                </a:solidFill>
                <a:latin typeface="Calibri" pitchFamily="34" charset="0"/>
                <a:cs typeface="Arial" pitchFamily="34" charset="0"/>
              </a:rPr>
              <a:t>© 2000 </a:t>
            </a:r>
            <a:r>
              <a:rPr lang="en-US" altLang="en-US" sz="2400" dirty="0" smtClean="0">
                <a:solidFill>
                  <a:srgbClr val="000000"/>
                </a:solidFill>
                <a:latin typeface="Calibri" pitchFamily="34" charset="0"/>
                <a:cs typeface="Arial" pitchFamily="34" charset="0"/>
              </a:rPr>
              <a:t>Tommy Bitner</a:t>
            </a:r>
            <a:br>
              <a:rPr lang="en-US" altLang="en-US" sz="2400" dirty="0" smtClean="0">
                <a:solidFill>
                  <a:srgbClr val="000000"/>
                </a:solidFill>
                <a:latin typeface="Calibri" pitchFamily="34" charset="0"/>
                <a:cs typeface="Arial" pitchFamily="34" charset="0"/>
              </a:rPr>
            </a:br>
            <a:endParaRPr lang="en-US" altLang="en-US" sz="900" dirty="0">
              <a:solidFill>
                <a:srgbClr val="000000"/>
              </a:solidFill>
              <a:latin typeface="Calibri" pitchFamily="34" charset="0"/>
              <a:cs typeface="Arial" pitchFamily="34" charset="0"/>
            </a:endParaRPr>
          </a:p>
          <a:p>
            <a:pPr lvl="0" fontAlgn="base">
              <a:spcBef>
                <a:spcPct val="0"/>
              </a:spcBef>
              <a:spcAft>
                <a:spcPct val="0"/>
              </a:spcAft>
            </a:pPr>
            <a:r>
              <a:rPr lang="en-US" altLang="en-US" sz="2400" dirty="0">
                <a:solidFill>
                  <a:srgbClr val="000000"/>
                </a:solidFill>
                <a:latin typeface="Calibri" pitchFamily="34" charset="0"/>
                <a:cs typeface="Arial" pitchFamily="34" charset="0"/>
              </a:rPr>
              <a:t>“The </a:t>
            </a:r>
            <a:r>
              <a:rPr lang="en-US" altLang="en-US" sz="2400" dirty="0" smtClean="0">
                <a:solidFill>
                  <a:srgbClr val="000000"/>
                </a:solidFill>
                <a:latin typeface="Calibri" pitchFamily="34" charset="0"/>
                <a:cs typeface="Arial" pitchFamily="34" charset="0"/>
              </a:rPr>
              <a:t>Bridge to Forgiveness</a:t>
            </a:r>
            <a:r>
              <a:rPr lang="en-US" altLang="en-US" sz="2400" dirty="0">
                <a:solidFill>
                  <a:srgbClr val="000000"/>
                </a:solidFill>
                <a:latin typeface="Calibri" pitchFamily="34" charset="0"/>
                <a:cs typeface="Arial" pitchFamily="34" charset="0"/>
              </a:rPr>
              <a:t>”  MAY BE NOT BE COPIED OR EMAILED TO </a:t>
            </a:r>
            <a:r>
              <a:rPr lang="en-US" altLang="en-US" sz="2400" dirty="0" smtClean="0">
                <a:solidFill>
                  <a:srgbClr val="000000"/>
                </a:solidFill>
                <a:latin typeface="Calibri" pitchFamily="34" charset="0"/>
                <a:cs typeface="Arial" pitchFamily="34" charset="0"/>
              </a:rPr>
              <a:t>ANYONE WITHOUT WRITTEN PREMISSION.</a:t>
            </a:r>
            <a:endParaRPr lang="en-US" altLang="en-US" sz="2400" dirty="0">
              <a:solidFill>
                <a:srgbClr val="000000"/>
              </a:solidFill>
              <a:latin typeface="Calibri" pitchFamily="34" charset="0"/>
              <a:cs typeface="Arial" pitchFamily="34" charset="0"/>
            </a:endParaRPr>
          </a:p>
          <a:p>
            <a:pPr lvl="0" fontAlgn="base">
              <a:spcBef>
                <a:spcPct val="0"/>
              </a:spcBef>
              <a:spcAft>
                <a:spcPct val="0"/>
              </a:spcAft>
            </a:pPr>
            <a:endParaRPr lang="en-US" altLang="en-US" sz="900" dirty="0">
              <a:solidFill>
                <a:srgbClr val="000000"/>
              </a:solidFill>
              <a:latin typeface="Calibri" pitchFamily="34" charset="0"/>
              <a:cs typeface="Arial" pitchFamily="34" charset="0"/>
            </a:endParaRPr>
          </a:p>
          <a:p>
            <a:pPr lvl="0" fontAlgn="base">
              <a:spcBef>
                <a:spcPct val="0"/>
              </a:spcBef>
              <a:spcAft>
                <a:spcPct val="0"/>
              </a:spcAft>
            </a:pPr>
            <a:r>
              <a:rPr lang="en-US" altLang="en-US" sz="2400" dirty="0" smtClean="0">
                <a:solidFill>
                  <a:srgbClr val="000000"/>
                </a:solidFill>
                <a:latin typeface="Calibri" pitchFamily="34" charset="0"/>
                <a:cs typeface="Arial" pitchFamily="34" charset="0"/>
              </a:rPr>
              <a:t>Scripture </a:t>
            </a:r>
            <a:r>
              <a:rPr lang="en-US" altLang="en-US" sz="2400" dirty="0">
                <a:solidFill>
                  <a:srgbClr val="000000"/>
                </a:solidFill>
                <a:latin typeface="Calibri" pitchFamily="34" charset="0"/>
                <a:cs typeface="Arial" pitchFamily="34" charset="0"/>
              </a:rPr>
              <a:t>quotations are from The Holy Bible, English Standard Version® (ESV®), copyright © 2001 by Crossway, a publishing ministry of Good News Publishers. Used by permission. All rights reserved</a:t>
            </a:r>
            <a:r>
              <a:rPr lang="en-US" altLang="en-US" sz="2400" dirty="0" smtClean="0">
                <a:solidFill>
                  <a:srgbClr val="000000"/>
                </a:solidFill>
                <a:latin typeface="Calibri" pitchFamily="34" charset="0"/>
                <a:cs typeface="Arial" pitchFamily="34" charset="0"/>
              </a:rPr>
              <a:t>.</a:t>
            </a:r>
            <a:endParaRPr lang="en-US" altLang="en-US" sz="2400" dirty="0">
              <a:solidFill>
                <a:srgbClr val="000000"/>
              </a:solidFill>
              <a:latin typeface="Calibri" pitchFamily="34" charset="0"/>
              <a:cs typeface="Arial" pitchFamily="34" charset="0"/>
            </a:endParaRPr>
          </a:p>
          <a:p>
            <a:pPr lvl="0" fontAlgn="base">
              <a:spcBef>
                <a:spcPct val="0"/>
              </a:spcBef>
              <a:spcAft>
                <a:spcPct val="0"/>
              </a:spcAft>
            </a:pPr>
            <a:endParaRPr lang="en-US" altLang="en-US" sz="1000" dirty="0">
              <a:solidFill>
                <a:srgbClr val="000000"/>
              </a:solidFill>
              <a:latin typeface="Calibri" pitchFamily="34" charset="0"/>
              <a:cs typeface="Arial" pitchFamily="34" charset="0"/>
            </a:endParaRPr>
          </a:p>
          <a:p>
            <a:pPr lvl="0" fontAlgn="base">
              <a:spcBef>
                <a:spcPct val="0"/>
              </a:spcBef>
              <a:spcAft>
                <a:spcPct val="0"/>
              </a:spcAft>
            </a:pPr>
            <a:r>
              <a:rPr lang="en-US" altLang="en-US" sz="2400" dirty="0" smtClean="0">
                <a:solidFill>
                  <a:srgbClr val="000000"/>
                </a:solidFill>
                <a:latin typeface="Calibri" pitchFamily="34" charset="0"/>
                <a:cs typeface="Arial" pitchFamily="34" charset="0"/>
              </a:rPr>
              <a:t>Scripture </a:t>
            </a:r>
            <a:r>
              <a:rPr lang="en-US" altLang="en-US" sz="2400" dirty="0">
                <a:solidFill>
                  <a:srgbClr val="000000"/>
                </a:solidFill>
                <a:latin typeface="Calibri" pitchFamily="34" charset="0"/>
                <a:cs typeface="Arial" pitchFamily="34" charset="0"/>
              </a:rPr>
              <a:t>taken from the HOLY BIBLE, NEW INTERNATIONAL VERSION.  </a:t>
            </a:r>
            <a:r>
              <a:rPr lang="en-US" altLang="en-US" sz="2400" dirty="0" smtClean="0">
                <a:solidFill>
                  <a:srgbClr val="000000"/>
                </a:solidFill>
                <a:latin typeface="Calibri" pitchFamily="34" charset="0"/>
                <a:cs typeface="Arial" pitchFamily="34" charset="0"/>
              </a:rPr>
              <a:t>Copyright </a:t>
            </a:r>
            <a:r>
              <a:rPr lang="en-US" altLang="en-US" sz="2400" dirty="0">
                <a:solidFill>
                  <a:srgbClr val="000000"/>
                </a:solidFill>
                <a:latin typeface="Calibri" pitchFamily="34" charset="0"/>
                <a:cs typeface="Arial" pitchFamily="34" charset="0"/>
              </a:rPr>
              <a:t>© 1973, 1978, 1984 International Bible Society.  Used by permission of Zondervan Bible Publishers</a:t>
            </a:r>
            <a:r>
              <a:rPr lang="en-US" altLang="en-US" sz="2400" dirty="0" smtClean="0">
                <a:solidFill>
                  <a:srgbClr val="000000"/>
                </a:solidFill>
                <a:latin typeface="Calibri" pitchFamily="34" charset="0"/>
                <a:cs typeface="Arial" pitchFamily="34" charset="0"/>
              </a:rPr>
              <a:t>. </a:t>
            </a:r>
          </a:p>
          <a:p>
            <a:pPr lvl="0" fontAlgn="base">
              <a:spcBef>
                <a:spcPct val="0"/>
              </a:spcBef>
              <a:spcAft>
                <a:spcPct val="0"/>
              </a:spcAft>
            </a:pPr>
            <a:endParaRPr lang="en-US" altLang="en-US" sz="1000" dirty="0" smtClean="0">
              <a:solidFill>
                <a:srgbClr val="000000"/>
              </a:solidFill>
              <a:latin typeface="Calibri" pitchFamily="34" charset="0"/>
              <a:cs typeface="Arial" pitchFamily="34" charset="0"/>
            </a:endParaRPr>
          </a:p>
          <a:p>
            <a:pPr lvl="0" fontAlgn="base">
              <a:spcBef>
                <a:spcPct val="0"/>
              </a:spcBef>
              <a:spcAft>
                <a:spcPct val="0"/>
              </a:spcAft>
            </a:pPr>
            <a:r>
              <a:rPr lang="en-US" altLang="en-US" sz="2400" dirty="0" smtClean="0">
                <a:solidFill>
                  <a:srgbClr val="000000"/>
                </a:solidFill>
                <a:latin typeface="Calibri" pitchFamily="34" charset="0"/>
                <a:cs typeface="Arial" pitchFamily="34" charset="0"/>
              </a:rPr>
              <a:t>Scripture </a:t>
            </a:r>
            <a:r>
              <a:rPr lang="en-US" altLang="en-US" sz="2400" dirty="0">
                <a:solidFill>
                  <a:srgbClr val="000000"/>
                </a:solidFill>
                <a:latin typeface="Calibri" pitchFamily="34" charset="0"/>
                <a:cs typeface="Arial" pitchFamily="34" charset="0"/>
              </a:rPr>
              <a:t>quotations marked "NKJV" are taken from the New King James Version.  Copyright © 1979, 1980, 1982 by Thomas Nelson, Inc.  Used by permission.  All rights reserved</a:t>
            </a:r>
            <a:r>
              <a:rPr lang="en-US" altLang="en-US" sz="2400" dirty="0" smtClean="0">
                <a:solidFill>
                  <a:srgbClr val="000000"/>
                </a:solidFill>
                <a:latin typeface="Calibri" pitchFamily="34" charset="0"/>
                <a:cs typeface="Arial" pitchFamily="34" charset="0"/>
              </a:rPr>
              <a:t>. </a:t>
            </a:r>
            <a:endParaRPr lang="en-US" altLang="en-US" sz="2400" dirty="0">
              <a:solidFill>
                <a:srgbClr val="000000"/>
              </a:solidFill>
              <a:latin typeface="Calibri" pitchFamily="34" charset="0"/>
              <a:cs typeface="Arial" pitchFamily="34" charset="0"/>
            </a:endParaRPr>
          </a:p>
          <a:p>
            <a:pPr lvl="0" fontAlgn="base">
              <a:spcBef>
                <a:spcPct val="0"/>
              </a:spcBef>
              <a:spcAft>
                <a:spcPct val="0"/>
              </a:spcAft>
            </a:pPr>
            <a:endParaRPr lang="en-US" altLang="en-US" sz="1000" dirty="0">
              <a:solidFill>
                <a:srgbClr val="000000"/>
              </a:solidFill>
              <a:latin typeface="Calibri" pitchFamily="34" charset="0"/>
              <a:cs typeface="Arial" pitchFamily="34" charset="0"/>
            </a:endParaRPr>
          </a:p>
          <a:p>
            <a:pPr lvl="0" fontAlgn="base">
              <a:spcBef>
                <a:spcPct val="0"/>
              </a:spcBef>
              <a:spcAft>
                <a:spcPct val="0"/>
              </a:spcAft>
            </a:pPr>
            <a:r>
              <a:rPr lang="en-US" altLang="en-US" sz="2400" dirty="0" smtClean="0">
                <a:solidFill>
                  <a:srgbClr val="000000"/>
                </a:solidFill>
                <a:latin typeface="Calibri" pitchFamily="34" charset="0"/>
                <a:cs typeface="Arial" pitchFamily="34" charset="0"/>
              </a:rPr>
              <a:t>Scripture </a:t>
            </a:r>
            <a:r>
              <a:rPr lang="en-US" altLang="en-US" sz="2400" dirty="0">
                <a:solidFill>
                  <a:srgbClr val="000000"/>
                </a:solidFill>
                <a:latin typeface="Calibri" pitchFamily="34" charset="0"/>
                <a:cs typeface="Arial" pitchFamily="34" charset="0"/>
              </a:rPr>
              <a:t>taken from the NEW AMERICAN STANDARD BIBLE®, © Copyright The </a:t>
            </a:r>
            <a:r>
              <a:rPr lang="en-US" altLang="en-US" sz="2400" dirty="0" err="1">
                <a:solidFill>
                  <a:srgbClr val="000000"/>
                </a:solidFill>
                <a:latin typeface="Calibri" pitchFamily="34" charset="0"/>
                <a:cs typeface="Arial" pitchFamily="34" charset="0"/>
              </a:rPr>
              <a:t>Lockman</a:t>
            </a:r>
            <a:r>
              <a:rPr lang="en-US" altLang="en-US" sz="2400" dirty="0">
                <a:solidFill>
                  <a:srgbClr val="000000"/>
                </a:solidFill>
                <a:latin typeface="Calibri" pitchFamily="34" charset="0"/>
                <a:cs typeface="Arial" pitchFamily="34" charset="0"/>
              </a:rPr>
              <a:t> Foundation 1960, 1962, 1963, 1968, 1971, 1972, 1973, 1975, 1977.  Used by permission</a:t>
            </a:r>
            <a:r>
              <a:rPr lang="en-US" altLang="en-US" sz="2400" dirty="0" smtClean="0">
                <a:solidFill>
                  <a:srgbClr val="000000"/>
                </a:solidFill>
                <a:latin typeface="Calibri" pitchFamily="34" charset="0"/>
                <a:cs typeface="Arial" pitchFamily="34" charset="0"/>
              </a:rPr>
              <a:t>.</a:t>
            </a:r>
            <a:endParaRPr lang="en-US" altLang="en-US" sz="2400" dirty="0">
              <a:latin typeface="Arial" pitchFamily="34" charset="0"/>
              <a:cs typeface="Arial" pitchFamily="34" charset="0"/>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769020">
            <a:off x="6919446" y="5890090"/>
            <a:ext cx="1542235" cy="794879"/>
          </a:xfrm>
          <a:prstGeom prst="rect">
            <a:avLst/>
          </a:prstGeom>
        </p:spPr>
      </p:pic>
    </p:spTree>
    <p:extLst>
      <p:ext uri="{BB962C8B-B14F-4D97-AF65-F5344CB8AC3E}">
        <p14:creationId xmlns:p14="http://schemas.microsoft.com/office/powerpoint/2010/main" val="24487902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249"/>
            <a:ext cx="9143999" cy="68617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Text Box 3"/>
          <p:cNvSpPr txBox="1">
            <a:spLocks noChangeArrowheads="1"/>
          </p:cNvSpPr>
          <p:nvPr/>
        </p:nvSpPr>
        <p:spPr bwMode="auto">
          <a:xfrm>
            <a:off x="76200" y="3200400"/>
            <a:ext cx="4343400" cy="3658072"/>
          </a:xfrm>
          <a:prstGeom prst="rect">
            <a:avLst/>
          </a:prstGeom>
          <a:solidFill>
            <a:schemeClr val="accent6">
              <a:lumMod val="60000"/>
              <a:lumOff val="40000"/>
              <a:alpha val="39000"/>
            </a:schemeClr>
          </a:solidFill>
          <a:ln>
            <a:noFill/>
          </a:ln>
          <a:effectLs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ts val="500"/>
              </a:spcAft>
              <a:buClrTx/>
              <a:buSzPts val="1000"/>
              <a:buFont typeface="Symbol" pitchFamily="18" charset="2"/>
              <a:buChar char="Þ"/>
              <a:tabLst/>
            </a:pPr>
            <a:r>
              <a:rPr kumimoji="0" lang="en-US" altLang="en-US" sz="2400" b="1" i="0" u="none" strike="noStrike" cap="none" normalizeH="0" baseline="0" dirty="0" smtClean="0">
                <a:ln>
                  <a:noFill/>
                </a:ln>
                <a:solidFill>
                  <a:srgbClr val="000000"/>
                </a:solidFill>
                <a:latin typeface="+mj-lt"/>
                <a:cs typeface="Times New Roman" panose="02020603050405020304" pitchFamily="18" charset="0"/>
              </a:rPr>
              <a:t>I’m alive and connected to God by His Spirit, the breath of life.</a:t>
            </a:r>
          </a:p>
          <a:p>
            <a:pPr marL="0" marR="0" lvl="0" indent="0" algn="l" defTabSz="914400" rtl="0" eaLnBrk="1" fontAlgn="base" latinLnBrk="0" hangingPunct="1">
              <a:lnSpc>
                <a:spcPct val="100000"/>
              </a:lnSpc>
              <a:spcBef>
                <a:spcPct val="0"/>
              </a:spcBef>
              <a:spcAft>
                <a:spcPts val="500"/>
              </a:spcAft>
              <a:buClrTx/>
              <a:buSzPts val="1000"/>
              <a:buFont typeface="Symbol" pitchFamily="18" charset="2"/>
              <a:buChar char="Þ"/>
              <a:tabLst/>
            </a:pPr>
            <a:r>
              <a:rPr kumimoji="0" lang="en-US" altLang="en-US" sz="2400" b="1" i="0" u="none" strike="noStrike" cap="none" normalizeH="0" baseline="0" dirty="0" smtClean="0">
                <a:ln>
                  <a:noFill/>
                </a:ln>
                <a:solidFill>
                  <a:srgbClr val="000000"/>
                </a:solidFill>
                <a:latin typeface="+mj-lt"/>
                <a:cs typeface="Times New Roman" panose="02020603050405020304" pitchFamily="18" charset="0"/>
              </a:rPr>
              <a:t>God created a soul in me. </a:t>
            </a:r>
            <a:r>
              <a:rPr lang="en-US" altLang="en-US" sz="2400" b="1" dirty="0" smtClean="0">
                <a:solidFill>
                  <a:srgbClr val="000000"/>
                </a:solidFill>
                <a:latin typeface="+mj-lt"/>
                <a:cs typeface="Times New Roman" panose="02020603050405020304" pitchFamily="18" charset="0"/>
              </a:rPr>
              <a:t>The soul is</a:t>
            </a:r>
            <a:r>
              <a:rPr kumimoji="0" lang="en-US" altLang="en-US" sz="2400" b="1" i="0" u="none" strike="noStrike" cap="none" normalizeH="0" baseline="0" dirty="0" smtClean="0">
                <a:ln>
                  <a:noFill/>
                </a:ln>
                <a:solidFill>
                  <a:srgbClr val="000000"/>
                </a:solidFill>
                <a:latin typeface="+mj-lt"/>
                <a:cs typeface="Times New Roman" panose="02020603050405020304" pitchFamily="18" charset="0"/>
              </a:rPr>
              <a:t> created to be spiritually connected to God.</a:t>
            </a:r>
          </a:p>
          <a:p>
            <a:pPr lvl="0" fontAlgn="base">
              <a:spcBef>
                <a:spcPct val="0"/>
              </a:spcBef>
              <a:spcAft>
                <a:spcPts val="500"/>
              </a:spcAft>
              <a:buSzPts val="1000"/>
              <a:buFont typeface="Symbol" pitchFamily="18" charset="2"/>
              <a:buChar char="Þ"/>
            </a:pPr>
            <a:r>
              <a:rPr lang="en-US" altLang="en-US" sz="2400" b="1" dirty="0">
                <a:solidFill>
                  <a:srgbClr val="000000"/>
                </a:solidFill>
                <a:latin typeface="+mj-lt"/>
                <a:cs typeface="Times New Roman" panose="02020603050405020304" pitchFamily="18" charset="0"/>
              </a:rPr>
              <a:t>God greatly values and loves me.</a:t>
            </a:r>
          </a:p>
          <a:p>
            <a:pPr lvl="0" fontAlgn="base">
              <a:spcBef>
                <a:spcPct val="0"/>
              </a:spcBef>
              <a:spcAft>
                <a:spcPts val="500"/>
              </a:spcAft>
              <a:buSzPts val="1000"/>
              <a:buFont typeface="Symbol" pitchFamily="18" charset="2"/>
              <a:buChar char="Þ"/>
            </a:pPr>
            <a:r>
              <a:rPr lang="en-US" altLang="en-US" sz="2400" b="1" dirty="0">
                <a:solidFill>
                  <a:srgbClr val="000000"/>
                </a:solidFill>
                <a:latin typeface="+mj-lt"/>
                <a:cs typeface="Times New Roman" panose="02020603050405020304" pitchFamily="18" charset="0"/>
              </a:rPr>
              <a:t>God desires my love.</a:t>
            </a:r>
            <a:endParaRPr lang="en-US" altLang="en-US" sz="2400" b="1" dirty="0">
              <a:latin typeface="+mj-lt"/>
              <a:cs typeface="Times New Roman" panose="02020603050405020304" pitchFamily="18" charset="0"/>
            </a:endParaRPr>
          </a:p>
          <a:p>
            <a:pPr marL="0" marR="0" lvl="0" indent="0" algn="l" defTabSz="914400" rtl="0" eaLnBrk="1" fontAlgn="base" latinLnBrk="0" hangingPunct="1">
              <a:lnSpc>
                <a:spcPct val="100000"/>
              </a:lnSpc>
              <a:spcBef>
                <a:spcPct val="0"/>
              </a:spcBef>
              <a:spcAft>
                <a:spcPts val="500"/>
              </a:spcAft>
              <a:buClrTx/>
              <a:buSzPts val="1000"/>
              <a:tabLst/>
            </a:pPr>
            <a:endParaRPr kumimoji="0" lang="en-US" altLang="en-US" sz="9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Text Box 4"/>
          <p:cNvSpPr txBox="1">
            <a:spLocks noChangeArrowheads="1"/>
          </p:cNvSpPr>
          <p:nvPr/>
        </p:nvSpPr>
        <p:spPr bwMode="auto">
          <a:xfrm>
            <a:off x="4724400" y="3200400"/>
            <a:ext cx="4394200" cy="3657599"/>
          </a:xfrm>
          <a:prstGeom prst="rect">
            <a:avLst/>
          </a:prstGeom>
          <a:solidFill>
            <a:schemeClr val="accent6">
              <a:lumMod val="60000"/>
              <a:lumOff val="40000"/>
              <a:alpha val="38000"/>
            </a:schemeClr>
          </a:solidFill>
          <a:ln>
            <a:noFill/>
          </a:ln>
          <a:effectLst/>
          <a:extLst/>
        </p:spPr>
        <p:txBody>
          <a:bodyPr vert="horz" wrap="square" lIns="36576" tIns="36576" rIns="36576" bIns="36576" numCol="1" anchor="t" anchorCtr="0" compatLnSpc="1">
            <a:prstTxWarp prst="textNoShape">
              <a:avLst/>
            </a:prstTxWarp>
          </a:bodyPr>
          <a:lstStyle/>
          <a:p>
            <a:pPr lvl="0" fontAlgn="base">
              <a:spcBef>
                <a:spcPct val="0"/>
              </a:spcBef>
              <a:spcAft>
                <a:spcPts val="500"/>
              </a:spcAft>
              <a:buSzPts val="1000"/>
              <a:buFont typeface="Symbol" pitchFamily="18" charset="2"/>
              <a:buChar char="Þ"/>
            </a:pPr>
            <a:r>
              <a:rPr lang="en-US" altLang="en-US" sz="2400" b="1" dirty="0">
                <a:solidFill>
                  <a:srgbClr val="000000"/>
                </a:solidFill>
                <a:latin typeface="+mj-lt"/>
                <a:cs typeface="Times New Roman" panose="02020603050405020304" pitchFamily="18" charset="0"/>
              </a:rPr>
              <a:t>God desires me to love myself</a:t>
            </a:r>
            <a:r>
              <a:rPr lang="en-US" altLang="en-US" sz="2400" b="1" dirty="0" smtClean="0">
                <a:solidFill>
                  <a:srgbClr val="000000"/>
                </a:solidFill>
                <a:latin typeface="+mj-lt"/>
                <a:cs typeface="Times New Roman" panose="02020603050405020304" pitchFamily="18" charset="0"/>
              </a:rPr>
              <a:t>.</a:t>
            </a:r>
            <a:endParaRPr lang="en-US" altLang="en-US" sz="2400" b="1" dirty="0">
              <a:solidFill>
                <a:srgbClr val="000000"/>
              </a:solidFill>
              <a:latin typeface="+mj-lt"/>
              <a:cs typeface="Times New Roman" panose="02020603050405020304" pitchFamily="18" charset="0"/>
            </a:endParaRPr>
          </a:p>
          <a:p>
            <a:pPr lvl="0" fontAlgn="base">
              <a:spcBef>
                <a:spcPct val="0"/>
              </a:spcBef>
              <a:spcAft>
                <a:spcPts val="500"/>
              </a:spcAft>
              <a:buSzPts val="1000"/>
              <a:buFont typeface="Symbol" pitchFamily="18" charset="2"/>
              <a:buChar char="Þ"/>
            </a:pPr>
            <a:r>
              <a:rPr lang="en-US" altLang="en-US" sz="2400" b="1" dirty="0">
                <a:solidFill>
                  <a:srgbClr val="000000"/>
                </a:solidFill>
                <a:latin typeface="+mj-lt"/>
                <a:cs typeface="Times New Roman" panose="02020603050405020304" pitchFamily="18" charset="0"/>
              </a:rPr>
              <a:t>God desires for me to love my neighbors as myself</a:t>
            </a:r>
            <a:r>
              <a:rPr lang="en-US" altLang="en-US" sz="2400" b="1" dirty="0" smtClean="0">
                <a:solidFill>
                  <a:srgbClr val="000000"/>
                </a:solidFill>
                <a:latin typeface="+mj-lt"/>
                <a:cs typeface="Times New Roman" panose="02020603050405020304" pitchFamily="18" charset="0"/>
              </a:rPr>
              <a:t>.</a:t>
            </a:r>
          </a:p>
          <a:p>
            <a:pPr lvl="0" fontAlgn="base">
              <a:spcBef>
                <a:spcPct val="0"/>
              </a:spcBef>
              <a:spcAft>
                <a:spcPts val="500"/>
              </a:spcAft>
              <a:buSzPts val="1000"/>
              <a:buFont typeface="Symbol" pitchFamily="18" charset="2"/>
              <a:buChar char="Þ"/>
            </a:pPr>
            <a:r>
              <a:rPr lang="en-US" altLang="en-US" sz="2400" b="1" dirty="0">
                <a:solidFill>
                  <a:srgbClr val="000000"/>
                </a:solidFill>
                <a:latin typeface="+mj-lt"/>
                <a:cs typeface="Times New Roman" panose="02020603050405020304" pitchFamily="18" charset="0"/>
              </a:rPr>
              <a:t>God has a personal plan and future for me.</a:t>
            </a:r>
          </a:p>
          <a:p>
            <a:pPr lvl="0" fontAlgn="base">
              <a:spcBef>
                <a:spcPct val="0"/>
              </a:spcBef>
              <a:spcAft>
                <a:spcPts val="500"/>
              </a:spcAft>
              <a:buSzPts val="1000"/>
              <a:buFont typeface="Symbol" pitchFamily="18" charset="2"/>
              <a:buChar char="Þ"/>
            </a:pPr>
            <a:r>
              <a:rPr lang="en-US" altLang="en-US" sz="2400" b="1" dirty="0">
                <a:solidFill>
                  <a:srgbClr val="000000"/>
                </a:solidFill>
                <a:latin typeface="+mj-lt"/>
                <a:cs typeface="Times New Roman" panose="02020603050405020304" pitchFamily="18" charset="0"/>
              </a:rPr>
              <a:t>God has a plan </a:t>
            </a:r>
            <a:r>
              <a:rPr lang="en-US" altLang="en-US" sz="2400" b="1" dirty="0" smtClean="0">
                <a:solidFill>
                  <a:srgbClr val="000000"/>
                </a:solidFill>
                <a:latin typeface="+mj-lt"/>
                <a:cs typeface="Times New Roman" panose="02020603050405020304" pitchFamily="18" charset="0"/>
              </a:rPr>
              <a:t>for </a:t>
            </a:r>
            <a:r>
              <a:rPr lang="en-US" altLang="en-US" sz="2400" b="1" dirty="0">
                <a:solidFill>
                  <a:srgbClr val="000000"/>
                </a:solidFill>
                <a:latin typeface="+mj-lt"/>
                <a:cs typeface="Times New Roman" panose="02020603050405020304" pitchFamily="18" charset="0"/>
              </a:rPr>
              <a:t>me, my neighborhood, and my world!</a:t>
            </a:r>
            <a:r>
              <a:rPr lang="en-US" altLang="en-US" sz="2400" b="1" dirty="0">
                <a:solidFill>
                  <a:srgbClr val="000000"/>
                </a:solidFill>
                <a:latin typeface="Times New Roman" pitchFamily="18" charset="0"/>
                <a:cs typeface="Times New Roman" panose="02020603050405020304" pitchFamily="18" charset="0"/>
              </a:rPr>
              <a:t> </a:t>
            </a:r>
            <a:endParaRPr lang="en-US" altLang="en-US" sz="2400" b="1" dirty="0">
              <a:latin typeface="Times New Roman" panose="02020603050405020304" pitchFamily="18" charset="0"/>
              <a:cs typeface="Times New Roman" panose="02020603050405020304" pitchFamily="18" charset="0"/>
            </a:endParaRPr>
          </a:p>
          <a:p>
            <a:pPr lvl="0" fontAlgn="base">
              <a:spcBef>
                <a:spcPct val="0"/>
              </a:spcBef>
              <a:spcAft>
                <a:spcPts val="500"/>
              </a:spcAft>
              <a:buSzPts val="1000"/>
              <a:buFont typeface="Symbol" pitchFamily="18" charset="2"/>
              <a:buChar char="Þ"/>
            </a:pPr>
            <a:endParaRPr lang="en-US" altLang="en-US" sz="2400" b="1" dirty="0">
              <a:solidFill>
                <a:srgbClr val="000000"/>
              </a:solidFill>
              <a:latin typeface="Times New Roman" pitchFamily="18" charset="0"/>
              <a:cs typeface="Arial" pitchFamily="34" charset="0"/>
            </a:endParaRPr>
          </a:p>
        </p:txBody>
      </p:sp>
      <p:pic>
        <p:nvPicPr>
          <p:cNvPr id="34"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7145" y="677671"/>
            <a:ext cx="1638781" cy="17607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6" name="WordArt 11"/>
          <p:cNvSpPr>
            <a:spLocks noChangeArrowheads="1" noChangeShapeType="1" noTextEdit="1"/>
          </p:cNvSpPr>
          <p:nvPr/>
        </p:nvSpPr>
        <p:spPr bwMode="auto">
          <a:xfrm>
            <a:off x="3124200" y="2667000"/>
            <a:ext cx="2057399" cy="533400"/>
          </a:xfrm>
          <a:prstGeom prst="rect">
            <a:avLst/>
          </a:prstGeom>
        </p:spPr>
        <p:txBody>
          <a:bodyPr wrap="none" fromWordArt="1">
            <a:prstTxWarp prst="textPlain">
              <a:avLst>
                <a:gd name="adj" fmla="val 50000"/>
              </a:avLst>
            </a:prstTxWarp>
          </a:bodyPr>
          <a:lstStyle/>
          <a:p>
            <a:pPr algn="ctr" rtl="0">
              <a:buNone/>
            </a:pPr>
            <a:r>
              <a:rPr lang="en-US" sz="3600" b="1" kern="10" spc="0" dirty="0" smtClean="0">
                <a:ln w="17780">
                  <a:solidFill>
                    <a:srgbClr val="FFFFFF"/>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rPr>
              <a:t>TRUTHS</a:t>
            </a:r>
            <a:endParaRPr lang="en-US" sz="3600" b="1" kern="10" spc="0" dirty="0">
              <a:ln w="17780">
                <a:solidFill>
                  <a:srgbClr val="FFFFFF"/>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endParaRPr>
          </a:p>
        </p:txBody>
      </p:sp>
      <p:sp>
        <p:nvSpPr>
          <p:cNvPr id="38" name="AutoShape 14"/>
          <p:cNvSpPr>
            <a:spLocks noChangeArrowheads="1"/>
          </p:cNvSpPr>
          <p:nvPr/>
        </p:nvSpPr>
        <p:spPr bwMode="auto">
          <a:xfrm>
            <a:off x="1286988" y="1047749"/>
            <a:ext cx="465612" cy="421139"/>
          </a:xfrm>
          <a:custGeom>
            <a:avLst/>
            <a:gdLst>
              <a:gd name="T0" fmla="*/ 10860 w 21600"/>
              <a:gd name="T1" fmla="*/ 2187 h 21600"/>
              <a:gd name="T2" fmla="*/ 2928 w 21600"/>
              <a:gd name="T3" fmla="*/ 10800 h 21600"/>
              <a:gd name="T4" fmla="*/ 10860 w 21600"/>
              <a:gd name="T5" fmla="*/ 21600 h 21600"/>
              <a:gd name="T6" fmla="*/ 18672 w 21600"/>
              <a:gd name="T7" fmla="*/ 10800 h 21600"/>
              <a:gd name="T8" fmla="*/ 17694720 60000 65536"/>
              <a:gd name="T9" fmla="*/ 11796480 60000 65536"/>
              <a:gd name="T10" fmla="*/ 5898240 60000 65536"/>
              <a:gd name="T11" fmla="*/ 0 60000 65536"/>
              <a:gd name="T12" fmla="*/ 5037 w 21600"/>
              <a:gd name="T13" fmla="*/ 2277 h 21600"/>
              <a:gd name="T14" fmla="*/ 16557 w 21600"/>
              <a:gd name="T15" fmla="*/ 13677 h 21600"/>
            </a:gdLst>
            <a:ahLst/>
            <a:cxnLst>
              <a:cxn ang="T8">
                <a:pos x="T0" y="T1"/>
              </a:cxn>
              <a:cxn ang="T9">
                <a:pos x="T2" y="T3"/>
              </a:cxn>
              <a:cxn ang="T10">
                <a:pos x="T4" y="T5"/>
              </a:cxn>
              <a:cxn ang="T11">
                <a:pos x="T6" y="T7"/>
              </a:cxn>
            </a:cxnLst>
            <a:rect l="T12" t="T13" r="T14" b="T15"/>
            <a:pathLst>
              <a:path w="21600" h="21600">
                <a:moveTo>
                  <a:pt x="10860" y="2187"/>
                </a:moveTo>
                <a:cubicBezTo>
                  <a:pt x="10451" y="1746"/>
                  <a:pt x="9529" y="1018"/>
                  <a:pt x="9015" y="730"/>
                </a:cubicBezTo>
                <a:cubicBezTo>
                  <a:pt x="7865" y="152"/>
                  <a:pt x="6685" y="0"/>
                  <a:pt x="5415" y="0"/>
                </a:cubicBezTo>
                <a:cubicBezTo>
                  <a:pt x="4175" y="152"/>
                  <a:pt x="2995" y="575"/>
                  <a:pt x="1967" y="1305"/>
                </a:cubicBezTo>
                <a:cubicBezTo>
                  <a:pt x="1150" y="2187"/>
                  <a:pt x="575" y="3222"/>
                  <a:pt x="242" y="4220"/>
                </a:cubicBezTo>
                <a:cubicBezTo>
                  <a:pt x="0" y="5410"/>
                  <a:pt x="242" y="6560"/>
                  <a:pt x="575" y="7597"/>
                </a:cubicBezTo>
                <a:lnTo>
                  <a:pt x="10860" y="21600"/>
                </a:lnTo>
                <a:lnTo>
                  <a:pt x="20995" y="7597"/>
                </a:lnTo>
                <a:cubicBezTo>
                  <a:pt x="21480" y="6560"/>
                  <a:pt x="21600" y="5410"/>
                  <a:pt x="21480" y="4220"/>
                </a:cubicBezTo>
                <a:cubicBezTo>
                  <a:pt x="21115" y="3222"/>
                  <a:pt x="20420" y="2187"/>
                  <a:pt x="19632" y="1305"/>
                </a:cubicBezTo>
                <a:cubicBezTo>
                  <a:pt x="18575" y="575"/>
                  <a:pt x="17425" y="152"/>
                  <a:pt x="16275" y="0"/>
                </a:cubicBezTo>
                <a:cubicBezTo>
                  <a:pt x="15005" y="0"/>
                  <a:pt x="13735" y="152"/>
                  <a:pt x="12705" y="730"/>
                </a:cubicBezTo>
                <a:cubicBezTo>
                  <a:pt x="12176" y="1018"/>
                  <a:pt x="11254" y="1746"/>
                  <a:pt x="10860" y="2187"/>
                </a:cubicBezTo>
                <a:close/>
              </a:path>
            </a:pathLst>
          </a:custGeom>
          <a:solidFill>
            <a:srgbClr val="FF0000"/>
          </a:solidFill>
          <a:ln w="9525" algn="in">
            <a:solidFill>
              <a:srgbClr val="FF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9" name="Text Box 15"/>
          <p:cNvSpPr txBox="1">
            <a:spLocks noChangeArrowheads="1"/>
          </p:cNvSpPr>
          <p:nvPr/>
        </p:nvSpPr>
        <p:spPr bwMode="auto">
          <a:xfrm>
            <a:off x="1286988" y="990600"/>
            <a:ext cx="550269" cy="34593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dirty="0" smtClean="0">
                <a:ln>
                  <a:noFill/>
                </a:ln>
                <a:solidFill>
                  <a:srgbClr val="EEECE1"/>
                </a:solidFill>
                <a:effectLst/>
                <a:latin typeface="Calibri" pitchFamily="34" charset="0"/>
                <a:cs typeface="Arial" pitchFamily="34" charset="0"/>
              </a:rPr>
              <a:t>soul</a:t>
            </a:r>
            <a:endParaRPr kumimoji="0" lang="en-US" alt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40" name="Text Box 16"/>
          <p:cNvSpPr txBox="1">
            <a:spLocks noChangeArrowheads="1"/>
          </p:cNvSpPr>
          <p:nvPr/>
        </p:nvSpPr>
        <p:spPr bwMode="auto">
          <a:xfrm>
            <a:off x="3467190" y="1066800"/>
            <a:ext cx="876210" cy="49126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8D42C6"/>
                </a:solidFill>
                <a:effectLst/>
                <a:latin typeface="Calibri" pitchFamily="34" charset="0"/>
                <a:cs typeface="Arial" pitchFamily="34" charset="0"/>
              </a:rPr>
              <a:t>Spirit</a:t>
            </a:r>
            <a:endParaRPr kumimoji="0" lang="en-US" altLang="en-US" sz="2800" b="0" i="0" u="none" strike="noStrike" cap="none" normalizeH="0" baseline="0" dirty="0" smtClean="0">
              <a:ln>
                <a:noFill/>
              </a:ln>
              <a:solidFill>
                <a:srgbClr val="8D42C6"/>
              </a:solidFill>
              <a:effectLst/>
              <a:latin typeface="Arial" pitchFamily="34" charset="0"/>
              <a:cs typeface="Arial" pitchFamily="34" charset="0"/>
            </a:endParaRPr>
          </a:p>
        </p:txBody>
      </p:sp>
      <p:grpSp>
        <p:nvGrpSpPr>
          <p:cNvPr id="41" name="Group 24"/>
          <p:cNvGrpSpPr>
            <a:grpSpLocks/>
          </p:cNvGrpSpPr>
          <p:nvPr/>
        </p:nvGrpSpPr>
        <p:grpSpPr bwMode="auto">
          <a:xfrm>
            <a:off x="6016941" y="228600"/>
            <a:ext cx="2817497" cy="2209864"/>
            <a:chOff x="112871554" y="105483742"/>
            <a:chExt cx="913321" cy="785440"/>
          </a:xfrm>
        </p:grpSpPr>
        <p:sp>
          <p:nvSpPr>
            <p:cNvPr id="42" name="WordArt 25"/>
            <p:cNvSpPr>
              <a:spLocks noChangeArrowheads="1" noChangeShapeType="1" noTextEdit="1"/>
            </p:cNvSpPr>
            <p:nvPr/>
          </p:nvSpPr>
          <p:spPr bwMode="auto">
            <a:xfrm>
              <a:off x="112933410" y="105483742"/>
              <a:ext cx="745352" cy="250963"/>
            </a:xfrm>
            <a:prstGeom prst="rect">
              <a:avLst/>
            </a:prstGeom>
          </p:spPr>
          <p:txBody>
            <a:bodyPr wrap="none" fromWordArt="1">
              <a:prstTxWarp prst="textPlain">
                <a:avLst>
                  <a:gd name="adj" fmla="val 50000"/>
                </a:avLst>
              </a:prstTxWarp>
            </a:bodyPr>
            <a:lstStyle/>
            <a:p>
              <a:pPr algn="ctr" rtl="0">
                <a:buNone/>
              </a:pPr>
              <a:r>
                <a:rPr lang="en-US" sz="1000" b="1" kern="10" spc="200" dirty="0" smtClean="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rPr>
                <a:t>God</a:t>
              </a:r>
              <a:endParaRPr lang="en-US" sz="1000" b="1" kern="10" spc="200" dirty="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endParaRPr>
            </a:p>
          </p:txBody>
        </p:sp>
        <p:sp>
          <p:nvSpPr>
            <p:cNvPr id="43" name="Text Box 26"/>
            <p:cNvSpPr txBox="1">
              <a:spLocks noChangeArrowheads="1"/>
            </p:cNvSpPr>
            <p:nvPr/>
          </p:nvSpPr>
          <p:spPr bwMode="auto">
            <a:xfrm>
              <a:off x="112871554" y="105712591"/>
              <a:ext cx="913321" cy="556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C0"/>
                  </a:solidFill>
                  <a:latin typeface="Arial" pitchFamily="34" charset="0"/>
                  <a:cs typeface="Arial" pitchFamily="34" charset="0"/>
                </a:rPr>
                <a:t>is holy,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righteous,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and is Life</a:t>
              </a:r>
              <a:endParaRPr kumimoji="0" lang="en-US" altLang="en-US" sz="2800" b="0" i="0" u="none" strike="noStrike" cap="none" normalizeH="0" baseline="0" dirty="0" smtClean="0">
                <a:ln>
                  <a:noFill/>
                </a:ln>
                <a:solidFill>
                  <a:schemeClr val="tx1"/>
                </a:solidFill>
                <a:latin typeface="Arial" pitchFamily="34" charset="0"/>
                <a:cs typeface="Arial" pitchFamily="34" charset="0"/>
              </a:endParaRPr>
            </a:p>
          </p:txBody>
        </p:sp>
      </p:grpSp>
      <p:sp>
        <p:nvSpPr>
          <p:cNvPr id="35" name="Text Box 10"/>
          <p:cNvSpPr txBox="1">
            <a:spLocks noChangeArrowheads="1"/>
          </p:cNvSpPr>
          <p:nvPr/>
        </p:nvSpPr>
        <p:spPr bwMode="auto">
          <a:xfrm rot="17458517">
            <a:off x="496208" y="865718"/>
            <a:ext cx="615447" cy="358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F3F3F3"/>
                </a:solidFill>
                <a:effectLst/>
                <a:latin typeface="Calibri" pitchFamily="34" charset="0"/>
                <a:cs typeface="Arial" pitchFamily="34" charset="0"/>
              </a:rPr>
              <a:t>Me</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7174008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7" name="Picture 5"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4" name="Text Box 6"/>
          <p:cNvSpPr txBox="1">
            <a:spLocks noChangeArrowheads="1"/>
          </p:cNvSpPr>
          <p:nvPr/>
        </p:nvSpPr>
        <p:spPr bwMode="auto">
          <a:xfrm>
            <a:off x="232824" y="705166"/>
            <a:ext cx="8911175" cy="61528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00"/>
                </a:solidFill>
                <a:effectLst/>
                <a:latin typeface="+mj-lt"/>
                <a:cs typeface="Arial" pitchFamily="34" charset="0"/>
              </a:rPr>
              <a:t>Mankind’s</a:t>
            </a:r>
            <a:r>
              <a:rPr kumimoji="0" lang="en-US" altLang="en-US" sz="2800" b="1" i="0" u="none" strike="noStrike" cap="none" normalizeH="0" dirty="0" smtClean="0">
                <a:ln>
                  <a:noFill/>
                </a:ln>
                <a:solidFill>
                  <a:srgbClr val="000000"/>
                </a:solidFill>
                <a:effectLst/>
                <a:latin typeface="+mj-lt"/>
                <a:cs typeface="Arial" pitchFamily="34" charset="0"/>
              </a:rPr>
              <a:t> </a:t>
            </a:r>
            <a:r>
              <a:rPr kumimoji="0" lang="en-US" altLang="en-US" sz="2800" b="1" i="0" u="none" strike="noStrike" cap="none" normalizeH="0" baseline="0" dirty="0" smtClean="0">
                <a:ln>
                  <a:noFill/>
                </a:ln>
                <a:solidFill>
                  <a:srgbClr val="000000"/>
                </a:solidFill>
                <a:effectLst/>
                <a:latin typeface="+mj-lt"/>
                <a:cs typeface="Arial" pitchFamily="34" charset="0"/>
              </a:rPr>
              <a:t>Issue: </a:t>
            </a:r>
            <a:r>
              <a:rPr lang="en-US" altLang="en-US" sz="2800" b="1" dirty="0" smtClean="0">
                <a:solidFill>
                  <a:srgbClr val="000000"/>
                </a:solidFill>
                <a:latin typeface="+mj-lt"/>
                <a:cs typeface="Arial" pitchFamily="34" charset="0"/>
              </a:rPr>
              <a:t>All Have Sinned. (</a:t>
            </a:r>
            <a:r>
              <a:rPr lang="en-US" altLang="en-US" sz="2800" b="1" dirty="0" smtClean="0">
                <a:solidFill>
                  <a:srgbClr val="000000"/>
                </a:solidFill>
                <a:latin typeface="+mj-lt"/>
                <a:cs typeface="Arial" pitchFamily="34" charset="0"/>
                <a:hlinkClick r:id="rId3"/>
              </a:rPr>
              <a:t>Romans 3:23</a:t>
            </a:r>
            <a:r>
              <a:rPr lang="en-US" altLang="en-US" sz="2800" b="1" dirty="0" smtClean="0">
                <a:solidFill>
                  <a:srgbClr val="000000"/>
                </a:solidFill>
                <a:latin typeface="+mj-lt"/>
                <a:cs typeface="Arial" pitchFamily="34" charset="0"/>
              </a:rPr>
              <a:t>)</a:t>
            </a:r>
            <a:r>
              <a:rPr kumimoji="0" lang="en-US" altLang="en-US" sz="2800" b="1" i="0" u="none" strike="noStrike" cap="none" normalizeH="0" baseline="0" dirty="0" smtClean="0">
                <a:ln>
                  <a:noFill/>
                </a:ln>
                <a:solidFill>
                  <a:srgbClr val="000000"/>
                </a:solidFill>
                <a:effectLst/>
                <a:cs typeface="Arial" pitchFamily="34" charset="0"/>
              </a:rPr>
              <a:t/>
            </a:r>
            <a:br>
              <a:rPr kumimoji="0" lang="en-US" altLang="en-US" sz="2800" b="1" i="0" u="none" strike="noStrike" cap="none" normalizeH="0" baseline="0" dirty="0" smtClean="0">
                <a:ln>
                  <a:noFill/>
                </a:ln>
                <a:solidFill>
                  <a:srgbClr val="000000"/>
                </a:solidFill>
                <a:effectLst/>
                <a:cs typeface="Arial" pitchFamily="34" charset="0"/>
              </a:rPr>
            </a:br>
            <a:endParaRPr kumimoji="0" lang="en-US" altLang="en-US" b="1" i="0"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HUMANKIND DID NOT PUT THEIR RELATIONSHIP</a:t>
            </a:r>
            <a:r>
              <a:rPr kumimoji="0" lang="en-US" altLang="en-US" sz="2400" b="0" i="0" u="none" strike="noStrike" cap="none" normalizeH="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rPr>
              <a:t>WITH GOD FIRST IN THEIR LIFE.  THIS WAS SIN.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No Person Perfectly Does What They Know To Do:</a:t>
            </a:r>
            <a:br>
              <a:rPr kumimoji="0" lang="en-US" altLang="en-US" sz="2400" b="0" i="0" u="none" strike="noStrike" cap="none" normalizeH="0" baseline="0" dirty="0" smtClean="0">
                <a:ln>
                  <a:noFill/>
                </a:ln>
                <a:solidFill>
                  <a:srgbClr val="000000"/>
                </a:solidFill>
                <a:effectLst/>
                <a:cs typeface="Arial" pitchFamily="34" charset="0"/>
              </a:rPr>
            </a:br>
            <a:endParaRPr kumimoji="0" lang="en-US" altLang="en-US" sz="2400" b="0" i="0"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1) </a:t>
            </a:r>
            <a:r>
              <a:rPr kumimoji="0" lang="en-US" altLang="en-US" sz="2400" b="0" i="1" u="none" strike="noStrike" cap="none" normalizeH="0" baseline="0" dirty="0" smtClean="0">
                <a:ln>
                  <a:noFill/>
                </a:ln>
                <a:solidFill>
                  <a:srgbClr val="000000"/>
                </a:solidFill>
                <a:effectLst/>
                <a:cs typeface="Arial" pitchFamily="34" charset="0"/>
              </a:rPr>
              <a:t>“They have committed abominable deeds; there is no one who does good.”</a:t>
            </a:r>
            <a:r>
              <a:rPr kumimoji="0" lang="en-US" altLang="en-US" sz="2400" b="0" i="0" u="none" strike="noStrike" cap="none" normalizeH="0" baseline="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hlinkClick r:id="rId4"/>
              </a:rPr>
              <a:t>Psalms 14:1</a:t>
            </a:r>
            <a:r>
              <a:rPr kumimoji="0" lang="en-US" altLang="en-US" sz="2400" b="0" i="0" u="none" strike="noStrike" cap="none" normalizeH="0" baseline="0" dirty="0" smtClean="0">
                <a:ln>
                  <a:noFill/>
                </a:ln>
                <a:solidFill>
                  <a:srgbClr val="000000"/>
                </a:solidFill>
                <a:effectLst/>
                <a:cs typeface="Arial" pitchFamily="34" charset="0"/>
              </a:rPr>
              <a:t>)</a:t>
            </a:r>
            <a:br>
              <a:rPr kumimoji="0" lang="en-US" altLang="en-US" sz="2400" b="0" i="0" u="none" strike="noStrike" cap="none" normalizeH="0" baseline="0" dirty="0" smtClean="0">
                <a:ln>
                  <a:noFill/>
                </a:ln>
                <a:solidFill>
                  <a:srgbClr val="000000"/>
                </a:solidFill>
                <a:effectLst/>
                <a:cs typeface="Arial" pitchFamily="34" charset="0"/>
              </a:rPr>
            </a:br>
            <a:r>
              <a:rPr kumimoji="0" lang="en-US" altLang="en-US" sz="2400" b="0" i="0" u="none" strike="noStrike" cap="none" normalizeH="0" baseline="0" dirty="0" smtClean="0">
                <a:ln>
                  <a:noFill/>
                </a:ln>
                <a:solidFill>
                  <a:srgbClr val="000000"/>
                </a:solidFill>
                <a:effectLst/>
                <a:cs typeface="Arial" pitchFamily="34" charset="0"/>
              </a:rPr>
              <a:t/>
            </a:r>
            <a:br>
              <a:rPr kumimoji="0" lang="en-US" altLang="en-US" sz="2400" b="0" i="0" u="none" strike="noStrike" cap="none" normalizeH="0" baseline="0" dirty="0" smtClean="0">
                <a:ln>
                  <a:noFill/>
                </a:ln>
                <a:solidFill>
                  <a:srgbClr val="000000"/>
                </a:solidFill>
                <a:effectLst/>
                <a:cs typeface="Arial" pitchFamily="34" charset="0"/>
              </a:rPr>
            </a:br>
            <a:r>
              <a:rPr kumimoji="0" lang="en-US" altLang="en-US" sz="2400" b="0" i="0" u="none" strike="noStrike" cap="none" normalizeH="0" baseline="0" dirty="0" smtClean="0">
                <a:ln>
                  <a:noFill/>
                </a:ln>
                <a:solidFill>
                  <a:srgbClr val="000000"/>
                </a:solidFill>
                <a:effectLst/>
                <a:cs typeface="Arial" pitchFamily="34" charset="0"/>
              </a:rPr>
              <a:t>2)</a:t>
            </a:r>
            <a:r>
              <a:rPr kumimoji="0" lang="en-US" altLang="en-US" sz="2400" b="0" i="1" u="none" strike="noStrike" cap="none" normalizeH="0" baseline="0" dirty="0" smtClean="0">
                <a:ln>
                  <a:noFill/>
                </a:ln>
                <a:solidFill>
                  <a:srgbClr val="000000"/>
                </a:solidFill>
                <a:effectLst/>
                <a:cs typeface="Arial" pitchFamily="34" charset="0"/>
              </a:rPr>
              <a:t> ”For whoever keeps the whole law and yet stumbles in one point, he has become guilty of all.” </a:t>
            </a:r>
            <a:r>
              <a:rPr kumimoji="0" lang="en-US" altLang="en-US" sz="2400" b="0" i="0" u="none" strike="noStrike" cap="none" normalizeH="0" baseline="0" dirty="0" smtClean="0">
                <a:ln>
                  <a:noFill/>
                </a:ln>
                <a:solidFill>
                  <a:srgbClr val="000000"/>
                </a:solidFill>
                <a:effectLst/>
                <a:cs typeface="Arial" pitchFamily="34" charset="0"/>
              </a:rPr>
              <a:t>(</a:t>
            </a:r>
            <a:r>
              <a:rPr kumimoji="0" lang="en-US" altLang="en-US" sz="2400" b="0" i="0" u="none" strike="noStrike" cap="none" normalizeH="0" baseline="0" dirty="0" smtClean="0">
                <a:ln>
                  <a:noFill/>
                </a:ln>
                <a:solidFill>
                  <a:srgbClr val="000000"/>
                </a:solidFill>
                <a:effectLst/>
                <a:cs typeface="Arial" pitchFamily="34" charset="0"/>
                <a:hlinkClick r:id="rId5"/>
              </a:rPr>
              <a:t>James 2:10</a:t>
            </a:r>
            <a:r>
              <a:rPr kumimoji="0" lang="en-US" altLang="en-US" sz="2400" b="0" i="0" u="none" strike="noStrike" cap="none" normalizeH="0" baseline="0" dirty="0" smtClean="0">
                <a:ln>
                  <a:noFill/>
                </a:ln>
                <a:solidFill>
                  <a:srgbClr val="000000"/>
                </a:solidFill>
                <a:effectLst/>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cs typeface="Arial" pitchFamily="34" charset="0"/>
              </a:rPr>
              <a:t/>
            </a:r>
            <a:br>
              <a:rPr kumimoji="0" lang="en-US" altLang="en-US" sz="900" b="0" i="0" u="none" strike="noStrike" cap="none" normalizeH="0" baseline="0" dirty="0" smtClean="0">
                <a:ln>
                  <a:noFill/>
                </a:ln>
                <a:solidFill>
                  <a:srgbClr val="000000"/>
                </a:solidFill>
                <a:effectLst/>
                <a:cs typeface="Arial" pitchFamily="34" charset="0"/>
              </a:rPr>
            </a:br>
            <a:r>
              <a:rPr kumimoji="0" lang="en-US" altLang="en-US" sz="2400" b="0" i="0" u="none" strike="noStrike" cap="none" normalizeH="0" baseline="0" dirty="0" smtClean="0">
                <a:ln>
                  <a:noFill/>
                </a:ln>
                <a:solidFill>
                  <a:srgbClr val="000000"/>
                </a:solidFill>
                <a:effectLst/>
                <a:cs typeface="Arial" pitchFamily="34" charset="0"/>
              </a:rPr>
              <a:t>Sin is breaking God’s relationship code with Him. </a:t>
            </a:r>
            <a:r>
              <a:rPr lang="en-US" altLang="en-US" sz="2400" dirty="0" smtClean="0">
                <a:solidFill>
                  <a:srgbClr val="000000"/>
                </a:solidFill>
                <a:cs typeface="Arial" pitchFamily="34" charset="0"/>
              </a:rPr>
              <a:t>Sin</a:t>
            </a:r>
            <a:r>
              <a:rPr kumimoji="0" lang="en-US" altLang="en-US" sz="2400" b="0" i="0" u="none" strike="noStrike" cap="none" normalizeH="0" baseline="0" dirty="0" smtClean="0">
                <a:ln>
                  <a:noFill/>
                </a:ln>
                <a:solidFill>
                  <a:srgbClr val="000000"/>
                </a:solidFill>
                <a:effectLst/>
                <a:cs typeface="Arial" pitchFamily="34" charset="0"/>
              </a:rPr>
              <a:t> is breaking </a:t>
            </a:r>
            <a:r>
              <a:rPr lang="en-US" altLang="en-US" sz="2400" dirty="0" smtClean="0">
                <a:solidFill>
                  <a:srgbClr val="000000"/>
                </a:solidFill>
                <a:cs typeface="Arial" pitchFamily="34" charset="0"/>
              </a:rPr>
              <a:t>God’s</a:t>
            </a:r>
            <a:r>
              <a:rPr kumimoji="0" lang="en-US" altLang="en-US" sz="2400" b="0" i="0" u="none" strike="noStrike" cap="none" normalizeH="0" baseline="0" dirty="0" smtClean="0">
                <a:ln>
                  <a:noFill/>
                </a:ln>
                <a:solidFill>
                  <a:srgbClr val="000000"/>
                </a:solidFill>
                <a:effectLst/>
                <a:cs typeface="Arial" pitchFamily="34" charset="0"/>
              </a:rPr>
              <a:t> law,</a:t>
            </a:r>
            <a:r>
              <a:rPr kumimoji="0" lang="en-US" altLang="en-US" sz="2400" b="0" i="0" u="none" strike="noStrike" cap="none" normalizeH="0" dirty="0" smtClean="0">
                <a:ln>
                  <a:noFill/>
                </a:ln>
                <a:solidFill>
                  <a:srgbClr val="000000"/>
                </a:solidFill>
                <a:effectLst/>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rPr>
              <a:t>and it causes a separation</a:t>
            </a:r>
            <a:r>
              <a:rPr kumimoji="0" lang="en-US" altLang="en-US" sz="2400" b="0" i="0" u="none" strike="noStrike" cap="none" normalizeH="0" dirty="0" smtClean="0">
                <a:ln>
                  <a:noFill/>
                </a:ln>
                <a:solidFill>
                  <a:srgbClr val="000000"/>
                </a:solidFill>
                <a:effectLst/>
                <a:cs typeface="Arial" pitchFamily="34" charset="0"/>
              </a:rPr>
              <a:t> in the relationship</a:t>
            </a:r>
            <a:r>
              <a:rPr kumimoji="0" lang="en-US" altLang="en-US" sz="2400" b="0" i="0" u="none" strike="noStrike" cap="none" normalizeH="0" baseline="0" dirty="0" smtClean="0">
                <a:ln>
                  <a:noFill/>
                </a:ln>
                <a:solidFill>
                  <a:srgbClr val="000000"/>
                </a:solidFill>
                <a:effectLst/>
                <a:cs typeface="Arial" pitchFamily="34" charset="0"/>
              </a:rPr>
              <a:t>. </a:t>
            </a:r>
            <a:r>
              <a:rPr lang="en-US" altLang="en-US" sz="2400" dirty="0">
                <a:solidFill>
                  <a:srgbClr val="000000"/>
                </a:solidFill>
                <a:cs typeface="Arial" pitchFamily="34" charset="0"/>
              </a:rPr>
              <a:t>L</a:t>
            </a:r>
            <a:r>
              <a:rPr lang="en-US" altLang="en-US" sz="2400" dirty="0" smtClean="0">
                <a:solidFill>
                  <a:srgbClr val="000000"/>
                </a:solidFill>
                <a:cs typeface="Arial" pitchFamily="34" charset="0"/>
              </a:rPr>
              <a:t>ook </a:t>
            </a:r>
            <a:r>
              <a:rPr kumimoji="0" lang="en-US" altLang="en-US" sz="2400" b="0" i="0" u="none" strike="noStrike" cap="none" normalizeH="0" baseline="0" dirty="0" smtClean="0">
                <a:ln>
                  <a:noFill/>
                </a:ln>
                <a:solidFill>
                  <a:srgbClr val="000000"/>
                </a:solidFill>
                <a:effectLst/>
                <a:cs typeface="Arial" pitchFamily="34" charset="0"/>
              </a:rPr>
              <a:t>through the small samplings of God’s relational decrees </a:t>
            </a:r>
            <a:r>
              <a:rPr kumimoji="0" lang="en-US" altLang="en-US" sz="2400" b="0" i="0" u="none" strike="noStrike" cap="none" normalizeH="0" dirty="0" smtClean="0">
                <a:ln>
                  <a:noFill/>
                </a:ln>
                <a:solidFill>
                  <a:srgbClr val="000000"/>
                </a:solidFill>
                <a:effectLst/>
                <a:cs typeface="Arial" pitchFamily="34" charset="0"/>
              </a:rPr>
              <a:t>on the page to the </a:t>
            </a:r>
            <a:r>
              <a:rPr lang="en-US" altLang="en-US" sz="2400" dirty="0" smtClean="0">
                <a:solidFill>
                  <a:srgbClr val="000000"/>
                </a:solidFill>
                <a:cs typeface="Arial" pitchFamily="34" charset="0"/>
              </a:rPr>
              <a:t>right</a:t>
            </a:r>
            <a:r>
              <a:rPr kumimoji="0" lang="en-US" altLang="en-US" sz="2400" b="0" i="0" u="none" strike="noStrike" cap="none" normalizeH="0" dirty="0" smtClean="0">
                <a:ln>
                  <a:noFill/>
                </a:ln>
                <a:solidFill>
                  <a:srgbClr val="000000"/>
                </a:solidFill>
                <a:effectLst/>
                <a:cs typeface="Arial" pitchFamily="34" charset="0"/>
              </a:rPr>
              <a:t>, to discover what sin is. As</a:t>
            </a:r>
            <a:r>
              <a:rPr kumimoji="0" lang="en-US" altLang="en-US" sz="2400" b="0" i="0" u="none" strike="noStrike" cap="none" normalizeH="0" baseline="0" dirty="0" smtClean="0">
                <a:ln>
                  <a:noFill/>
                </a:ln>
                <a:solidFill>
                  <a:srgbClr val="000000"/>
                </a:solidFill>
                <a:effectLst/>
                <a:cs typeface="Arial" pitchFamily="34" charset="0"/>
              </a:rPr>
              <a:t>k yourself if </a:t>
            </a:r>
            <a:r>
              <a:rPr lang="en-US" altLang="en-US" sz="2400" dirty="0" smtClean="0">
                <a:solidFill>
                  <a:srgbClr val="000000"/>
                </a:solidFill>
                <a:cs typeface="Arial" pitchFamily="34" charset="0"/>
              </a:rPr>
              <a:t>you</a:t>
            </a:r>
            <a:r>
              <a:rPr kumimoji="0" lang="en-US" altLang="en-US" sz="2400" b="0" i="0" u="none" strike="noStrike" cap="none" normalizeH="0" baseline="0" dirty="0" smtClean="0">
                <a:ln>
                  <a:noFill/>
                </a:ln>
                <a:solidFill>
                  <a:srgbClr val="000000"/>
                </a:solidFill>
                <a:effectLst/>
                <a:cs typeface="Arial" pitchFamily="34" charset="0"/>
              </a:rPr>
              <a:t> have </a:t>
            </a:r>
            <a:r>
              <a:rPr lang="en-US" altLang="en-US" sz="2400" dirty="0" smtClean="0">
                <a:solidFill>
                  <a:srgbClr val="000000"/>
                </a:solidFill>
                <a:cs typeface="Arial" pitchFamily="34" charset="0"/>
              </a:rPr>
              <a:t>lived a perfect life</a:t>
            </a:r>
            <a:r>
              <a:rPr kumimoji="0" lang="en-US" altLang="en-US" sz="2400" b="0" i="0" u="none" strike="noStrike" cap="none" normalizeH="0" baseline="0" dirty="0" smtClean="0">
                <a:ln>
                  <a:noFill/>
                </a:ln>
                <a:solidFill>
                  <a:srgbClr val="000000"/>
                </a:solidFill>
                <a:effectLst/>
                <a:cs typeface="Arial" pitchFamily="34" charset="0"/>
              </a:rPr>
              <a:t>. </a:t>
            </a:r>
            <a:endParaRPr kumimoji="0" lang="en-US" altLang="en-US" sz="2400" b="0" i="0" u="none" strike="noStrike" cap="none" normalizeH="0" baseline="0" dirty="0" smtClean="0">
              <a:ln>
                <a:noFill/>
              </a:ln>
              <a:solidFill>
                <a:schemeClr val="tx1"/>
              </a:solidFill>
              <a:effectLst/>
              <a:cs typeface="Arial" pitchFamily="34" charset="0"/>
            </a:endParaRPr>
          </a:p>
        </p:txBody>
      </p:sp>
      <p:pic>
        <p:nvPicPr>
          <p:cNvPr id="14" name="Picture 1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rot="20769020">
            <a:off x="148919" y="-15411"/>
            <a:ext cx="1542235" cy="794879"/>
          </a:xfrm>
          <a:prstGeom prst="rect">
            <a:avLst/>
          </a:prstGeom>
        </p:spPr>
      </p:pic>
    </p:spTree>
    <p:extLst>
      <p:ext uri="{BB962C8B-B14F-4D97-AF65-F5344CB8AC3E}">
        <p14:creationId xmlns:p14="http://schemas.microsoft.com/office/powerpoint/2010/main" val="543118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Picture 3" descr="Sin_Sepe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92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1" name="Text Box 7"/>
          <p:cNvSpPr txBox="1">
            <a:spLocks noChangeArrowheads="1"/>
          </p:cNvSpPr>
          <p:nvPr/>
        </p:nvSpPr>
        <p:spPr bwMode="auto">
          <a:xfrm>
            <a:off x="2590801" y="40429"/>
            <a:ext cx="4078872" cy="597937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2400" b="1" dirty="0" smtClean="0">
                <a:solidFill>
                  <a:srgbClr val="000000"/>
                </a:solidFill>
                <a:latin typeface="+mj-lt"/>
                <a:cs typeface="Arial" pitchFamily="34" charset="0"/>
              </a:rPr>
              <a:t>SIN IS…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mj-lt"/>
                <a:cs typeface="Arial" pitchFamily="34" charset="0"/>
              </a:rPr>
              <a:t>- Not putting God first in your      </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2400" dirty="0">
                <a:solidFill>
                  <a:srgbClr val="000000"/>
                </a:solidFill>
                <a:latin typeface="+mj-lt"/>
                <a:cs typeface="Arial" pitchFamily="34" charset="0"/>
              </a:rPr>
              <a:t> </a:t>
            </a:r>
            <a:r>
              <a:rPr lang="en-US" altLang="en-US" sz="2400" dirty="0" smtClean="0">
                <a:solidFill>
                  <a:srgbClr val="000000"/>
                </a:solidFill>
                <a:latin typeface="+mj-lt"/>
                <a:cs typeface="Arial" pitchFamily="34" charset="0"/>
              </a:rPr>
              <a:t>  </a:t>
            </a:r>
            <a:r>
              <a:rPr kumimoji="0" lang="en-US" altLang="en-US" sz="2400" b="0" i="0" u="none" strike="noStrike" cap="none" normalizeH="0" baseline="0" dirty="0" smtClean="0">
                <a:ln>
                  <a:noFill/>
                </a:ln>
                <a:solidFill>
                  <a:srgbClr val="000000"/>
                </a:solidFill>
                <a:effectLst/>
                <a:latin typeface="+mj-lt"/>
                <a:cs typeface="Arial" pitchFamily="34" charset="0"/>
              </a:rPr>
              <a:t>life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mj-lt"/>
                <a:cs typeface="Arial" pitchFamily="34" charset="0"/>
              </a:rPr>
              <a:t>- Having things in your life that  </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2400" b="1" dirty="0">
                <a:solidFill>
                  <a:srgbClr val="000000"/>
                </a:solidFill>
                <a:latin typeface="+mj-lt"/>
                <a:cs typeface="Arial" pitchFamily="34" charset="0"/>
              </a:rPr>
              <a:t> </a:t>
            </a:r>
            <a:r>
              <a:rPr lang="en-US" altLang="en-US" sz="2400" b="1" dirty="0" smtClean="0">
                <a:solidFill>
                  <a:srgbClr val="000000"/>
                </a:solidFill>
                <a:latin typeface="+mj-lt"/>
                <a:cs typeface="Arial" pitchFamily="34" charset="0"/>
              </a:rPr>
              <a:t> </a:t>
            </a:r>
            <a:r>
              <a:rPr kumimoji="0" lang="en-US" altLang="en-US" sz="2400" b="1" i="0" u="none" strike="noStrike" cap="none" normalizeH="0" baseline="0" dirty="0" smtClean="0">
                <a:ln>
                  <a:noFill/>
                </a:ln>
                <a:solidFill>
                  <a:srgbClr val="000000"/>
                </a:solidFill>
                <a:effectLst/>
                <a:latin typeface="+mj-lt"/>
                <a:cs typeface="Arial" pitchFamily="34" charset="0"/>
              </a:rPr>
              <a:t>take you away from  </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2400" b="1" dirty="0">
                <a:solidFill>
                  <a:srgbClr val="000000"/>
                </a:solidFill>
                <a:latin typeface="+mj-lt"/>
                <a:cs typeface="Arial" pitchFamily="34" charset="0"/>
              </a:rPr>
              <a:t> </a:t>
            </a:r>
            <a:r>
              <a:rPr lang="en-US" altLang="en-US" sz="2400" b="1" dirty="0" smtClean="0">
                <a:solidFill>
                  <a:srgbClr val="000000"/>
                </a:solidFill>
                <a:latin typeface="+mj-lt"/>
                <a:cs typeface="Arial" pitchFamily="34" charset="0"/>
              </a:rPr>
              <a:t> </a:t>
            </a:r>
            <a:r>
              <a:rPr kumimoji="0" lang="en-US" altLang="en-US" sz="2400" b="1" i="0" u="none" strike="noStrike" cap="none" normalizeH="0" baseline="0" dirty="0" smtClean="0">
                <a:ln>
                  <a:noFill/>
                </a:ln>
                <a:solidFill>
                  <a:srgbClr val="000000"/>
                </a:solidFill>
                <a:effectLst/>
                <a:latin typeface="+mj-lt"/>
                <a:cs typeface="Arial" pitchFamily="34" charset="0"/>
              </a:rPr>
              <a:t>worshipping the Lord God</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i="0" u="none" strike="noStrike" cap="none" normalizeH="0" baseline="0" dirty="0" smtClean="0">
                <a:ln>
                  <a:noFill/>
                </a:ln>
                <a:solidFill>
                  <a:srgbClr val="000000"/>
                </a:solidFill>
                <a:effectLst/>
                <a:latin typeface="+mj-lt"/>
                <a:cs typeface="Arial" pitchFamily="34" charset="0"/>
              </a:rPr>
              <a:t>- Using God’s name in a joking,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i="0" u="none" strike="noStrike" cap="none" normalizeH="0" baseline="0" dirty="0" smtClean="0">
                <a:ln>
                  <a:noFill/>
                </a:ln>
                <a:solidFill>
                  <a:srgbClr val="000000"/>
                </a:solidFill>
                <a:effectLst/>
                <a:latin typeface="+mj-lt"/>
                <a:cs typeface="Arial" pitchFamily="34" charset="0"/>
              </a:rPr>
              <a:t>   \or unholy way</a:t>
            </a:r>
          </a:p>
          <a:p>
            <a:pPr lvl="0" fontAlgn="base">
              <a:spcBef>
                <a:spcPct val="0"/>
              </a:spcBef>
              <a:spcAft>
                <a:spcPct val="0"/>
              </a:spcAft>
            </a:pPr>
            <a:r>
              <a:rPr lang="en-US" sz="2400" b="1" dirty="0" smtClean="0">
                <a:latin typeface="+mj-lt"/>
                <a:cs typeface="Times New Roman" panose="02020603050405020304" pitchFamily="18" charset="0"/>
              </a:rPr>
              <a:t>- Avoiding meeting together    </a:t>
            </a:r>
          </a:p>
          <a:p>
            <a:pPr lvl="0" fontAlgn="base">
              <a:spcBef>
                <a:spcPct val="0"/>
              </a:spcBef>
              <a:spcAft>
                <a:spcPct val="0"/>
              </a:spcAft>
            </a:pPr>
            <a:r>
              <a:rPr lang="en-US" sz="2400" b="1" dirty="0" smtClean="0">
                <a:latin typeface="+mj-lt"/>
                <a:cs typeface="Times New Roman" panose="02020603050405020304" pitchFamily="18" charset="0"/>
              </a:rPr>
              <a:t>   with other believers in Christ </a:t>
            </a:r>
          </a:p>
          <a:p>
            <a:pPr lvl="0" fontAlgn="base">
              <a:spcBef>
                <a:spcPct val="0"/>
              </a:spcBef>
              <a:spcAft>
                <a:spcPct val="0"/>
              </a:spcAft>
            </a:pPr>
            <a:r>
              <a:rPr lang="en-US" sz="2400" b="1" dirty="0" smtClean="0">
                <a:latin typeface="+mj-lt"/>
                <a:cs typeface="Times New Roman" panose="02020603050405020304" pitchFamily="18" charset="0"/>
              </a:rPr>
              <a:t>   for rest and encouragement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i="0" u="none" strike="noStrike" cap="none" normalizeH="0" baseline="0" dirty="0" smtClean="0">
                <a:ln>
                  <a:noFill/>
                </a:ln>
                <a:solidFill>
                  <a:srgbClr val="000000"/>
                </a:solidFill>
                <a:effectLst/>
                <a:latin typeface="+mj-lt"/>
                <a:cs typeface="Arial" pitchFamily="34" charset="0"/>
              </a:rPr>
              <a:t>- Not honoring your parents</a:t>
            </a:r>
          </a:p>
          <a:p>
            <a:pPr marR="0" lvl="0" algn="l" defTabSz="914400" rtl="0" eaLnBrk="1" fontAlgn="base" latinLnBrk="0" hangingPunct="1">
              <a:lnSpc>
                <a:spcPct val="100000"/>
              </a:lnSpc>
              <a:spcBef>
                <a:spcPct val="0"/>
              </a:spcBef>
              <a:spcAft>
                <a:spcPct val="0"/>
              </a:spcAft>
              <a:buClrTx/>
              <a:buSzTx/>
              <a:tabLst/>
            </a:pPr>
            <a:r>
              <a:rPr kumimoji="0" lang="en-US" altLang="en-US" sz="2400" b="1" i="0" u="none" strike="noStrike" cap="none" normalizeH="0" baseline="0" dirty="0" smtClean="0">
                <a:ln>
                  <a:noFill/>
                </a:ln>
                <a:solidFill>
                  <a:srgbClr val="000000"/>
                </a:solidFill>
                <a:effectLst/>
                <a:latin typeface="+mj-lt"/>
                <a:cs typeface="Arial" pitchFamily="34" charset="0"/>
              </a:rPr>
              <a:t>- Murder, Hating, Causing</a:t>
            </a:r>
            <a:r>
              <a:rPr kumimoji="0" lang="en-US" altLang="en-US" sz="2400" b="1" i="0" u="none" strike="noStrike" cap="none" normalizeH="0" dirty="0" smtClean="0">
                <a:ln>
                  <a:noFill/>
                </a:ln>
                <a:solidFill>
                  <a:srgbClr val="000000"/>
                </a:solidFill>
                <a:effectLst/>
                <a:latin typeface="+mj-lt"/>
                <a:cs typeface="Arial" pitchFamily="34" charset="0"/>
              </a:rPr>
              <a:t>  </a:t>
            </a:r>
          </a:p>
          <a:p>
            <a:pPr marR="0" lvl="0" algn="l" defTabSz="914400" rtl="0" eaLnBrk="1" fontAlgn="base" latinLnBrk="0" hangingPunct="1">
              <a:lnSpc>
                <a:spcPct val="100000"/>
              </a:lnSpc>
              <a:spcBef>
                <a:spcPct val="0"/>
              </a:spcBef>
              <a:spcAft>
                <a:spcPct val="0"/>
              </a:spcAft>
              <a:buClrTx/>
              <a:buSzTx/>
              <a:tabLst/>
            </a:pPr>
            <a:r>
              <a:rPr lang="en-US" altLang="en-US" sz="2400" b="1" dirty="0" smtClean="0">
                <a:solidFill>
                  <a:srgbClr val="000000"/>
                </a:solidFill>
                <a:latin typeface="+mj-lt"/>
                <a:cs typeface="Arial" pitchFamily="34" charset="0"/>
              </a:rPr>
              <a:t>   Di</a:t>
            </a:r>
            <a:r>
              <a:rPr kumimoji="0" lang="en-US" altLang="en-US" sz="2400" b="1" i="0" u="none" strike="noStrike" cap="none" normalizeH="0" baseline="0" dirty="0" smtClean="0">
                <a:ln>
                  <a:noFill/>
                </a:ln>
                <a:solidFill>
                  <a:srgbClr val="000000"/>
                </a:solidFill>
                <a:effectLst/>
                <a:latin typeface="+mj-lt"/>
                <a:cs typeface="Arial" pitchFamily="34" charset="0"/>
              </a:rPr>
              <a:t>visions, Jealousy, Envy</a:t>
            </a:r>
          </a:p>
          <a:p>
            <a:pPr lvl="0" fontAlgn="base">
              <a:spcBef>
                <a:spcPct val="0"/>
              </a:spcBef>
              <a:spcAft>
                <a:spcPct val="0"/>
              </a:spcAft>
            </a:pPr>
            <a:r>
              <a:rPr lang="en-US" altLang="en-US" sz="2400" dirty="0" smtClean="0">
                <a:solidFill>
                  <a:srgbClr val="000000"/>
                </a:solidFill>
                <a:latin typeface="+mj-lt"/>
                <a:cs typeface="Arial" pitchFamily="34" charset="0"/>
              </a:rPr>
              <a:t>- Adultery</a:t>
            </a:r>
            <a:r>
              <a:rPr lang="en-US" altLang="en-US" sz="2400" dirty="0">
                <a:solidFill>
                  <a:srgbClr val="000000"/>
                </a:solidFill>
                <a:latin typeface="+mj-lt"/>
                <a:cs typeface="Arial" pitchFamily="34" charset="0"/>
              </a:rPr>
              <a:t>, Impurity, Sexual </a:t>
            </a:r>
            <a:r>
              <a:rPr lang="en-US" altLang="en-US" sz="2400" dirty="0" smtClean="0">
                <a:solidFill>
                  <a:srgbClr val="000000"/>
                </a:solidFill>
                <a:latin typeface="+mj-lt"/>
                <a:cs typeface="Arial" pitchFamily="34" charset="0"/>
              </a:rPr>
              <a:t>Sins</a:t>
            </a:r>
          </a:p>
          <a:p>
            <a:pPr lvl="0" fontAlgn="base">
              <a:spcBef>
                <a:spcPct val="0"/>
              </a:spcBef>
              <a:spcAft>
                <a:spcPct val="0"/>
              </a:spcAft>
            </a:pPr>
            <a:r>
              <a:rPr lang="en-US" altLang="en-US" sz="2400" b="1" dirty="0">
                <a:solidFill>
                  <a:srgbClr val="000000"/>
                </a:solidFill>
                <a:latin typeface="+mj-lt"/>
                <a:cs typeface="Arial" pitchFamily="34" charset="0"/>
              </a:rPr>
              <a:t>- </a:t>
            </a:r>
            <a:r>
              <a:rPr lang="en-US" altLang="en-US" sz="2400" b="1" dirty="0" smtClean="0">
                <a:solidFill>
                  <a:srgbClr val="000000"/>
                </a:solidFill>
                <a:latin typeface="+mj-lt"/>
                <a:cs typeface="Arial" pitchFamily="34" charset="0"/>
              </a:rPr>
              <a:t>Stealing </a:t>
            </a:r>
            <a:endParaRPr kumimoji="0" lang="en-US" altLang="en-US" sz="2400" b="1" i="0" u="none" strike="noStrike" cap="none" normalizeH="0" baseline="0" dirty="0" smtClean="0">
              <a:ln>
                <a:noFill/>
              </a:ln>
              <a:solidFill>
                <a:schemeClr val="tx1"/>
              </a:solidFill>
              <a:effectLst/>
              <a:latin typeface="+mj-lt"/>
              <a:cs typeface="Arial" pitchFamily="34" charset="0"/>
            </a:endParaRPr>
          </a:p>
        </p:txBody>
      </p:sp>
      <p:sp>
        <p:nvSpPr>
          <p:cNvPr id="22" name="Text Box 8"/>
          <p:cNvSpPr txBox="1">
            <a:spLocks noChangeArrowheads="1"/>
          </p:cNvSpPr>
          <p:nvPr/>
        </p:nvSpPr>
        <p:spPr bwMode="auto">
          <a:xfrm>
            <a:off x="990600" y="5791199"/>
            <a:ext cx="7467600" cy="1133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latin typeface="+mj-lt"/>
                <a:cs typeface="Arial" pitchFamily="34" charset="0"/>
              </a:rPr>
              <a:t>                       </a:t>
            </a:r>
            <a:r>
              <a:rPr kumimoji="0" lang="en-US" altLang="en-US" sz="2400" i="0" u="none" strike="noStrike" cap="none" normalizeH="0" baseline="0" dirty="0" smtClean="0">
                <a:ln>
                  <a:noFill/>
                </a:ln>
                <a:solidFill>
                  <a:srgbClr val="000000"/>
                </a:solidFill>
                <a:effectLst/>
                <a:latin typeface="+mj-lt"/>
                <a:cs typeface="Arial" pitchFamily="34" charset="0"/>
              </a:rPr>
              <a:t>- Lying </a:t>
            </a:r>
          </a:p>
          <a:p>
            <a:pPr lvl="0" fontAlgn="base">
              <a:spcBef>
                <a:spcPct val="0"/>
              </a:spcBef>
              <a:spcAft>
                <a:spcPct val="0"/>
              </a:spcAft>
            </a:pPr>
            <a:r>
              <a:rPr lang="en-US" altLang="en-US" sz="2400" dirty="0">
                <a:solidFill>
                  <a:srgbClr val="000000"/>
                </a:solidFill>
                <a:latin typeface="+mj-lt"/>
                <a:cs typeface="Arial" pitchFamily="34" charset="0"/>
              </a:rPr>
              <a:t> </a:t>
            </a:r>
            <a:r>
              <a:rPr kumimoji="0" lang="en-US" altLang="en-US" sz="2400" b="0" i="0" u="none" strike="noStrike" cap="none" normalizeH="0" baseline="0" dirty="0" smtClean="0">
                <a:ln>
                  <a:noFill/>
                </a:ln>
                <a:solidFill>
                  <a:srgbClr val="000000"/>
                </a:solidFill>
                <a:effectLst/>
                <a:latin typeface="+mj-lt"/>
                <a:cs typeface="Arial" pitchFamily="34" charset="0"/>
              </a:rPr>
              <a:t> </a:t>
            </a:r>
            <a:r>
              <a:rPr kumimoji="0" lang="en-US" altLang="en-US" sz="2400" b="1" i="0" u="none" strike="noStrike" cap="none" normalizeH="0" baseline="0" dirty="0" smtClean="0">
                <a:ln>
                  <a:noFill/>
                </a:ln>
                <a:solidFill>
                  <a:srgbClr val="000000"/>
                </a:solidFill>
                <a:effectLst/>
                <a:latin typeface="+mj-lt"/>
                <a:cs typeface="Arial" pitchFamily="34" charset="0"/>
              </a:rPr>
              <a:t>- Coveting, Use of Witchcraft, Palm </a:t>
            </a:r>
            <a:r>
              <a:rPr lang="en-US" altLang="en-US" sz="2400" b="1" dirty="0" smtClean="0">
                <a:solidFill>
                  <a:srgbClr val="000000"/>
                </a:solidFill>
                <a:latin typeface="+mj-lt"/>
                <a:cs typeface="Arial" pitchFamily="34" charset="0"/>
              </a:rPr>
              <a:t>R</a:t>
            </a:r>
            <a:r>
              <a:rPr kumimoji="0" lang="en-US" altLang="en-US" sz="2400" b="1" i="0" u="none" strike="noStrike" cap="none" normalizeH="0" baseline="0" dirty="0" smtClean="0">
                <a:ln>
                  <a:noFill/>
                </a:ln>
                <a:solidFill>
                  <a:srgbClr val="000000"/>
                </a:solidFill>
                <a:effectLst/>
                <a:latin typeface="+mj-lt"/>
                <a:cs typeface="Arial" pitchFamily="34" charset="0"/>
              </a:rPr>
              <a:t>eaders, Sorcery, Etc.    (</a:t>
            </a:r>
            <a:r>
              <a:rPr kumimoji="0" lang="en-US" altLang="en-US" sz="2400" b="0" i="0" u="none" strike="noStrike" cap="none" normalizeH="0" baseline="0" dirty="0" smtClean="0">
                <a:ln>
                  <a:noFill/>
                </a:ln>
                <a:solidFill>
                  <a:srgbClr val="000000"/>
                </a:solidFill>
                <a:effectLst/>
                <a:latin typeface="+mj-lt"/>
                <a:cs typeface="Arial" pitchFamily="34" charset="0"/>
              </a:rPr>
              <a:t>cf. </a:t>
            </a:r>
            <a:r>
              <a:rPr lang="en-US" altLang="en-US" sz="2400" dirty="0" smtClean="0">
                <a:solidFill>
                  <a:srgbClr val="000000"/>
                </a:solidFill>
                <a:cs typeface="Arial" pitchFamily="34" charset="0"/>
                <a:hlinkClick r:id="rId3"/>
              </a:rPr>
              <a:t>Ex. 20:1-14</a:t>
            </a:r>
            <a:r>
              <a:rPr lang="en-US" altLang="en-US" sz="2400" dirty="0" smtClean="0">
                <a:solidFill>
                  <a:srgbClr val="000000"/>
                </a:solidFill>
                <a:cs typeface="Arial" pitchFamily="34" charset="0"/>
              </a:rPr>
              <a:t>; </a:t>
            </a:r>
            <a:r>
              <a:rPr lang="en-US" altLang="en-US" sz="2400" dirty="0" smtClean="0">
                <a:solidFill>
                  <a:srgbClr val="000000"/>
                </a:solidFill>
                <a:cs typeface="Arial" pitchFamily="34" charset="0"/>
                <a:hlinkClick r:id="rId4"/>
              </a:rPr>
              <a:t>Matt:5:21-22</a:t>
            </a:r>
            <a:r>
              <a:rPr lang="en-US" altLang="en-US" sz="2400" dirty="0" smtClean="0">
                <a:solidFill>
                  <a:srgbClr val="000000"/>
                </a:solidFill>
                <a:cs typeface="Arial" pitchFamily="34" charset="0"/>
              </a:rPr>
              <a:t>, </a:t>
            </a:r>
            <a:r>
              <a:rPr lang="en-US" altLang="en-US" sz="2400" dirty="0" smtClean="0">
                <a:solidFill>
                  <a:srgbClr val="000000"/>
                </a:solidFill>
                <a:cs typeface="Arial" pitchFamily="34" charset="0"/>
                <a:hlinkClick r:id="rId5"/>
              </a:rPr>
              <a:t>28</a:t>
            </a:r>
            <a:r>
              <a:rPr lang="en-US" altLang="en-US" sz="2400" dirty="0" smtClean="0">
                <a:solidFill>
                  <a:srgbClr val="000000"/>
                </a:solidFill>
                <a:cs typeface="Arial" pitchFamily="34" charset="0"/>
              </a:rPr>
              <a:t>; </a:t>
            </a:r>
            <a:r>
              <a:rPr lang="en-US" altLang="en-US" sz="2400" dirty="0" smtClean="0">
                <a:solidFill>
                  <a:srgbClr val="000000"/>
                </a:solidFill>
                <a:cs typeface="Arial" pitchFamily="34" charset="0"/>
                <a:hlinkClick r:id="rId6"/>
              </a:rPr>
              <a:t>Gal.5:19-21</a:t>
            </a:r>
            <a:r>
              <a:rPr lang="en-US" altLang="en-US" sz="2400" dirty="0" smtClean="0">
                <a:solidFill>
                  <a:srgbClr val="000000"/>
                </a:solidFill>
                <a:cs typeface="Arial" pitchFamily="34" charset="0"/>
              </a:rPr>
              <a:t>; </a:t>
            </a:r>
            <a:r>
              <a:rPr lang="en-US" altLang="en-US" sz="2400" dirty="0" smtClean="0">
                <a:solidFill>
                  <a:srgbClr val="000000"/>
                </a:solidFill>
                <a:cs typeface="Arial" pitchFamily="34" charset="0"/>
                <a:hlinkClick r:id="rId7"/>
              </a:rPr>
              <a:t>Heb. 10:25</a:t>
            </a:r>
            <a:r>
              <a:rPr lang="en-US" altLang="en-US" sz="2400" dirty="0" smtClean="0">
                <a:solidFill>
                  <a:srgbClr val="000000"/>
                </a:solidFill>
                <a:cs typeface="Arial" pitchFamily="34" charset="0"/>
              </a:rPr>
              <a:t>)</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pic>
        <p:nvPicPr>
          <p:cNvPr id="14" name="Picture 9"/>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647145" y="677671"/>
            <a:ext cx="1638781" cy="176079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18" name="Text Box 10"/>
          <p:cNvSpPr txBox="1">
            <a:spLocks noChangeArrowheads="1"/>
          </p:cNvSpPr>
          <p:nvPr/>
        </p:nvSpPr>
        <p:spPr bwMode="auto">
          <a:xfrm rot="17458517">
            <a:off x="496208" y="865718"/>
            <a:ext cx="615447" cy="3581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F3F3F3"/>
                </a:solidFill>
                <a:effectLst/>
                <a:latin typeface="Calibri" pitchFamily="34" charset="0"/>
                <a:cs typeface="Arial" pitchFamily="34" charset="0"/>
              </a:rPr>
              <a:t>Me</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9" name="Group 24"/>
          <p:cNvGrpSpPr>
            <a:grpSpLocks/>
          </p:cNvGrpSpPr>
          <p:nvPr/>
        </p:nvGrpSpPr>
        <p:grpSpPr bwMode="auto">
          <a:xfrm>
            <a:off x="6478903" y="304674"/>
            <a:ext cx="2817497" cy="2209917"/>
            <a:chOff x="112871570" y="105483742"/>
            <a:chExt cx="913321" cy="785459"/>
          </a:xfrm>
        </p:grpSpPr>
        <p:sp>
          <p:nvSpPr>
            <p:cNvPr id="30" name="WordArt 25"/>
            <p:cNvSpPr>
              <a:spLocks noChangeArrowheads="1" noChangeShapeType="1" noTextEdit="1"/>
            </p:cNvSpPr>
            <p:nvPr/>
          </p:nvSpPr>
          <p:spPr bwMode="auto">
            <a:xfrm>
              <a:off x="112933410" y="105483742"/>
              <a:ext cx="745352" cy="250963"/>
            </a:xfrm>
            <a:prstGeom prst="rect">
              <a:avLst/>
            </a:prstGeom>
          </p:spPr>
          <p:txBody>
            <a:bodyPr wrap="none" fromWordArt="1">
              <a:prstTxWarp prst="textPlain">
                <a:avLst>
                  <a:gd name="adj" fmla="val 50000"/>
                </a:avLst>
              </a:prstTxWarp>
            </a:bodyPr>
            <a:lstStyle/>
            <a:p>
              <a:pPr algn="ctr" rtl="0">
                <a:buNone/>
              </a:pPr>
              <a:r>
                <a:rPr lang="en-US" sz="1000" b="1" kern="10" spc="200" dirty="0" smtClean="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rPr>
                <a:t>God</a:t>
              </a:r>
              <a:endParaRPr lang="en-US" sz="1000" b="1" kern="10" spc="200" dirty="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endParaRPr>
            </a:p>
          </p:txBody>
        </p:sp>
        <p:sp>
          <p:nvSpPr>
            <p:cNvPr id="31" name="Text Box 26"/>
            <p:cNvSpPr txBox="1">
              <a:spLocks noChangeArrowheads="1"/>
            </p:cNvSpPr>
            <p:nvPr/>
          </p:nvSpPr>
          <p:spPr bwMode="auto">
            <a:xfrm>
              <a:off x="112871570" y="105712610"/>
              <a:ext cx="913321" cy="556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C0"/>
                  </a:solidFill>
                  <a:latin typeface="Arial" pitchFamily="34" charset="0"/>
                  <a:cs typeface="Arial" pitchFamily="34" charset="0"/>
                </a:rPr>
                <a:t>is holy,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righteous,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and is Life</a:t>
              </a:r>
              <a:endParaRPr kumimoji="0" lang="en-US" altLang="en-US" sz="2800" b="0" i="0" u="none" strike="noStrike" cap="none" normalizeH="0" baseline="0" dirty="0" smtClean="0">
                <a:ln>
                  <a:noFill/>
                </a:ln>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6769453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1" name="Picture 5"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4" name="Text Box 6"/>
          <p:cNvSpPr txBox="1">
            <a:spLocks noChangeArrowheads="1"/>
          </p:cNvSpPr>
          <p:nvPr/>
        </p:nvSpPr>
        <p:spPr bwMode="auto">
          <a:xfrm>
            <a:off x="0" y="738359"/>
            <a:ext cx="9144000" cy="62148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altLang="en-US" sz="2800" b="1" dirty="0" smtClean="0">
                <a:solidFill>
                  <a:srgbClr val="000000"/>
                </a:solidFill>
                <a:latin typeface="+mj-lt"/>
                <a:cs typeface="Arial" pitchFamily="34" charset="0"/>
              </a:rPr>
              <a:t>God is Life. </a:t>
            </a:r>
            <a:r>
              <a:rPr lang="en-US" altLang="en-US" sz="2800" b="1" dirty="0">
                <a:solidFill>
                  <a:srgbClr val="000000"/>
                </a:solidFill>
                <a:latin typeface="+mj-lt"/>
                <a:cs typeface="Arial" pitchFamily="34" charset="0"/>
              </a:rPr>
              <a:t>S</a:t>
            </a:r>
            <a:r>
              <a:rPr lang="en-US" altLang="en-US" sz="2800" b="1" dirty="0" smtClean="0">
                <a:solidFill>
                  <a:srgbClr val="000000"/>
                </a:solidFill>
                <a:latin typeface="+mj-lt"/>
                <a:cs typeface="Arial" pitchFamily="34" charset="0"/>
              </a:rPr>
              <a:t>in separates you from God. The result is</a:t>
            </a:r>
            <a:r>
              <a:rPr kumimoji="0" lang="en-US" altLang="en-US" sz="2800" b="1" i="0" u="none" strike="noStrike" cap="none" normalizeH="0" dirty="0" smtClean="0">
                <a:ln>
                  <a:noFill/>
                </a:ln>
                <a:solidFill>
                  <a:srgbClr val="000000"/>
                </a:solidFill>
                <a:effectLst/>
                <a:latin typeface="+mj-lt"/>
                <a:cs typeface="Arial" pitchFamily="34" charset="0"/>
              </a:rPr>
              <a:t> </a:t>
            </a:r>
            <a:r>
              <a:rPr kumimoji="0" lang="en-US" altLang="en-US" sz="2800" b="1" i="0" u="none" strike="noStrike" cap="none" normalizeH="0" baseline="0" dirty="0" smtClean="0">
                <a:ln>
                  <a:noFill/>
                </a:ln>
                <a:solidFill>
                  <a:srgbClr val="000000"/>
                </a:solidFill>
                <a:effectLst/>
                <a:latin typeface="+mj-lt"/>
                <a:cs typeface="Arial" pitchFamily="34" charset="0"/>
              </a:rPr>
              <a:t>Death.</a:t>
            </a:r>
            <a:r>
              <a:rPr kumimoji="0" lang="en-US" altLang="en-US" sz="2400" b="1" i="0" u="none" strike="noStrike" cap="none" normalizeH="0" baseline="0" dirty="0" smtClean="0">
                <a:ln>
                  <a:noFill/>
                </a:ln>
                <a:solidFill>
                  <a:srgbClr val="000000"/>
                </a:solidFill>
                <a:effectLst/>
                <a:cs typeface="Arial" pitchFamily="34" charset="0"/>
              </a:rPr>
              <a:t/>
            </a:r>
            <a:br>
              <a:rPr kumimoji="0" lang="en-US" altLang="en-US" sz="2400" b="1" i="0" u="none" strike="noStrike" cap="none" normalizeH="0" baseline="0" dirty="0" smtClean="0">
                <a:ln>
                  <a:noFill/>
                </a:ln>
                <a:solidFill>
                  <a:srgbClr val="000000"/>
                </a:solidFill>
                <a:effectLst/>
                <a:cs typeface="Arial" pitchFamily="34" charset="0"/>
              </a:rPr>
            </a:br>
            <a:endParaRPr kumimoji="0" lang="en-US" altLang="en-US" sz="1200" b="1" i="0"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GOD SAYS…</a:t>
            </a:r>
            <a:br>
              <a:rPr kumimoji="0" lang="en-US" altLang="en-US" sz="2400" b="0" i="0" u="none" strike="noStrike" cap="none" normalizeH="0" baseline="0" dirty="0" smtClean="0">
                <a:ln>
                  <a:noFill/>
                </a:ln>
                <a:solidFill>
                  <a:srgbClr val="000000"/>
                </a:solidFill>
                <a:effectLst/>
                <a:cs typeface="Arial" pitchFamily="34" charset="0"/>
              </a:rPr>
            </a:br>
            <a:r>
              <a:rPr kumimoji="0" lang="en-US" altLang="en-US" sz="900" b="0" i="0" u="none" strike="noStrike" cap="none" normalizeH="0" baseline="0" dirty="0" smtClean="0">
                <a:ln>
                  <a:noFill/>
                </a:ln>
                <a:solidFill>
                  <a:srgbClr val="000000"/>
                </a:solidFill>
                <a:effectLst/>
                <a:cs typeface="Arial" pitchFamily="34" charset="0"/>
              </a:rPr>
              <a:t/>
            </a:r>
            <a:br>
              <a:rPr kumimoji="0" lang="en-US" altLang="en-US" sz="900" b="0" i="0" u="none" strike="noStrike" cap="none" normalizeH="0" baseline="0" dirty="0" smtClean="0">
                <a:ln>
                  <a:noFill/>
                </a:ln>
                <a:solidFill>
                  <a:srgbClr val="000000"/>
                </a:solidFill>
                <a:effectLst/>
                <a:cs typeface="Arial" pitchFamily="34" charset="0"/>
              </a:rPr>
            </a:br>
            <a:r>
              <a:rPr kumimoji="0" lang="en-US" altLang="en-US" sz="2400" b="0" i="0" u="none" strike="noStrike" cap="none" normalizeH="0" baseline="0" dirty="0" smtClean="0">
                <a:ln>
                  <a:noFill/>
                </a:ln>
                <a:solidFill>
                  <a:srgbClr val="000000"/>
                </a:solidFill>
                <a:effectLst/>
                <a:cs typeface="Arial" pitchFamily="34" charset="0"/>
              </a:rPr>
              <a:t>  </a:t>
            </a:r>
            <a:r>
              <a:rPr kumimoji="0" lang="en-US" altLang="en-US" sz="2400" b="0" i="1" u="none" strike="noStrike" cap="none" normalizeH="0" baseline="0" dirty="0" smtClean="0">
                <a:ln>
                  <a:noFill/>
                </a:ln>
                <a:solidFill>
                  <a:srgbClr val="000000"/>
                </a:solidFill>
                <a:effectLst/>
                <a:cs typeface="Arial" pitchFamily="34" charset="0"/>
              </a:rPr>
              <a:t>“The wages of sin is death...” </a:t>
            </a:r>
            <a:r>
              <a:rPr kumimoji="0" lang="en-US" altLang="en-US" sz="2400" b="0" i="0" u="none" strike="noStrike" cap="none" normalizeH="0" baseline="0" dirty="0" smtClean="0">
                <a:ln>
                  <a:noFill/>
                </a:ln>
                <a:solidFill>
                  <a:srgbClr val="000000"/>
                </a:solidFill>
                <a:effectLst/>
                <a:cs typeface="Arial" pitchFamily="34" charset="0"/>
              </a:rPr>
              <a:t>Romans 6:23a                                                                       </a:t>
            </a:r>
            <a:endParaRPr kumimoji="0" lang="en-US" altLang="en-US" sz="2400" b="0" i="1"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900" b="0" i="0" u="none" strike="noStrike" cap="none" normalizeH="0" baseline="0" dirty="0" smtClean="0">
                <a:ln>
                  <a:noFill/>
                </a:ln>
                <a:solidFill>
                  <a:srgbClr val="000000"/>
                </a:solidFill>
                <a:effectLst/>
                <a:cs typeface="Arial" pitchFamily="34" charset="0"/>
              </a:rPr>
              <a:t/>
            </a:r>
            <a:br>
              <a:rPr kumimoji="0" lang="en-US" altLang="en-US" sz="900" b="0" i="0" u="none" strike="noStrike" cap="none" normalizeH="0" baseline="0" dirty="0" smtClean="0">
                <a:ln>
                  <a:noFill/>
                </a:ln>
                <a:solidFill>
                  <a:srgbClr val="000000"/>
                </a:solidFill>
                <a:effectLst/>
                <a:cs typeface="Arial" pitchFamily="34" charset="0"/>
              </a:rPr>
            </a:br>
            <a:r>
              <a:rPr kumimoji="0" lang="en-US" altLang="en-US" sz="2400" b="0" i="0" u="none" strike="noStrike" cap="none" normalizeH="0" baseline="0" dirty="0" smtClean="0">
                <a:ln>
                  <a:noFill/>
                </a:ln>
                <a:solidFill>
                  <a:srgbClr val="000000"/>
                </a:solidFill>
                <a:effectLst/>
                <a:cs typeface="Arial" pitchFamily="34" charset="0"/>
              </a:rPr>
              <a:t>Because God is holy and righteous, sin cannot stay in His presence. When people choose to sin, they choose to have their spirit and soul </a:t>
            </a:r>
            <a:r>
              <a:rPr lang="en-US" altLang="en-US" sz="2400" dirty="0" smtClean="0">
                <a:solidFill>
                  <a:srgbClr val="000000"/>
                </a:solidFill>
                <a:cs typeface="Arial" pitchFamily="34" charset="0"/>
              </a:rPr>
              <a:t>separated</a:t>
            </a:r>
            <a:r>
              <a:rPr kumimoji="0" lang="en-US" altLang="en-US" sz="2400" b="0" i="0" u="none" strike="noStrike" cap="none" normalizeH="0" baseline="0" dirty="0" smtClean="0">
                <a:ln>
                  <a:noFill/>
                </a:ln>
                <a:solidFill>
                  <a:srgbClr val="000000"/>
                </a:solidFill>
                <a:effectLst/>
                <a:cs typeface="Arial" pitchFamily="34" charset="0"/>
              </a:rPr>
              <a:t> from the life-giving Spirit of God. Therefore, the wage or result of the choice of sin is death. There are three deaths. </a:t>
            </a:r>
          </a:p>
          <a:p>
            <a:pPr marL="0" marR="0" lvl="0" indent="0" algn="l" defTabSz="914400" rtl="0" eaLnBrk="1" fontAlgn="base" latinLnBrk="0" hangingPunct="1">
              <a:lnSpc>
                <a:spcPct val="100000"/>
              </a:lnSpc>
              <a:spcBef>
                <a:spcPct val="0"/>
              </a:spcBef>
              <a:spcAft>
                <a:spcPct val="0"/>
              </a:spcAft>
              <a:buClrTx/>
              <a:buSzTx/>
              <a:buFontTx/>
              <a:buNone/>
              <a:tabLst/>
            </a:pPr>
            <a:endParaRPr lang="en-US" altLang="en-US" sz="900" dirty="0">
              <a:cs typeface="Arial" pitchFamily="34" charset="0"/>
            </a:endParaRPr>
          </a:p>
          <a:p>
            <a:pPr marL="228600" lvl="0" indent="-228600" fontAlgn="base">
              <a:spcBef>
                <a:spcPct val="0"/>
              </a:spcBef>
              <a:spcAft>
                <a:spcPct val="0"/>
              </a:spcAft>
              <a:buFontTx/>
              <a:buAutoNum type="arabicPeriod"/>
            </a:pPr>
            <a:r>
              <a:rPr kumimoji="0" lang="en-US" altLang="en-US" sz="2400" b="0" i="0" u="none" strike="noStrike" cap="none" normalizeH="0" baseline="0" dirty="0" smtClean="0">
                <a:ln>
                  <a:noFill/>
                </a:ln>
                <a:solidFill>
                  <a:srgbClr val="000000"/>
                </a:solidFill>
                <a:effectLst/>
                <a:cs typeface="Arial" pitchFamily="34" charset="0"/>
              </a:rPr>
              <a:t>Spiritual death that separates a person from the wisdom, knowledge, love, and life of God (</a:t>
            </a:r>
            <a:r>
              <a:rPr lang="en-US" sz="2400" dirty="0">
                <a:hlinkClick r:id="rId3"/>
              </a:rPr>
              <a:t>Is. 59:2</a:t>
            </a:r>
            <a:r>
              <a:rPr lang="en-US" sz="2400" dirty="0"/>
              <a:t>; </a:t>
            </a:r>
            <a:r>
              <a:rPr lang="en-US" sz="2400" dirty="0" smtClean="0">
                <a:hlinkClick r:id="rId4"/>
              </a:rPr>
              <a:t>Eph. </a:t>
            </a:r>
            <a:r>
              <a:rPr lang="en-US" sz="2400" dirty="0">
                <a:hlinkClick r:id="rId4"/>
              </a:rPr>
              <a:t>2:1</a:t>
            </a:r>
            <a:r>
              <a:rPr kumimoji="0" lang="en-US" altLang="en-US" sz="2400" b="0" i="0" u="none" strike="noStrike" cap="none" normalizeH="0" baseline="0" dirty="0" smtClean="0">
                <a:ln>
                  <a:noFill/>
                </a:ln>
                <a:solidFill>
                  <a:srgbClr val="000000"/>
                </a:solidFill>
                <a:effectLst/>
                <a:cs typeface="Arial" pitchFamily="34" charset="0"/>
              </a:rPr>
              <a:t>).</a:t>
            </a:r>
          </a:p>
          <a:p>
            <a:pPr marR="0" lvl="0" algn="l" defTabSz="914400" rtl="0" eaLnBrk="1" fontAlgn="base" latinLnBrk="0" hangingPunct="1">
              <a:lnSpc>
                <a:spcPct val="100000"/>
              </a:lnSpc>
              <a:spcBef>
                <a:spcPct val="0"/>
              </a:spcBef>
              <a:spcAft>
                <a:spcPct val="0"/>
              </a:spcAft>
              <a:buClrTx/>
              <a:buSzTx/>
              <a:tabLst/>
            </a:pPr>
            <a:endParaRPr kumimoji="0" lang="en-US" altLang="en-US" sz="900" b="0" i="0" u="none" strike="noStrike" cap="none" normalizeH="0" baseline="0" dirty="0" smtClean="0">
              <a:ln>
                <a:noFill/>
              </a:ln>
              <a:solidFill>
                <a:srgbClr val="000000"/>
              </a:solidFill>
              <a:effectLst/>
              <a:cs typeface="Arial" pitchFamily="34" charset="0"/>
            </a:endParaRPr>
          </a:p>
          <a:p>
            <a:pPr marL="228600" lvl="0" indent="-228600" fontAlgn="base">
              <a:spcBef>
                <a:spcPct val="0"/>
              </a:spcBef>
              <a:spcAft>
                <a:spcPct val="0"/>
              </a:spcAft>
              <a:buFontTx/>
              <a:buAutoNum type="arabicPeriod"/>
            </a:pPr>
            <a:r>
              <a:rPr kumimoji="0" lang="en-US" altLang="en-US" sz="2400" b="0" i="0" u="none" strike="noStrike" cap="none" normalizeH="0" baseline="0" dirty="0" smtClean="0">
                <a:ln>
                  <a:noFill/>
                </a:ln>
                <a:solidFill>
                  <a:srgbClr val="000000"/>
                </a:solidFill>
                <a:effectLst/>
                <a:cs typeface="Arial" pitchFamily="34" charset="0"/>
              </a:rPr>
              <a:t>The next stage is physical death.</a:t>
            </a:r>
            <a:r>
              <a:rPr kumimoji="0" lang="en-US" altLang="en-US" sz="2400" b="0" i="0" u="none" strike="noStrike" cap="none" normalizeH="0" dirty="0" smtClean="0">
                <a:ln>
                  <a:noFill/>
                </a:ln>
                <a:solidFill>
                  <a:srgbClr val="000000"/>
                </a:solidFill>
                <a:effectLst/>
                <a:cs typeface="Arial" pitchFamily="34" charset="0"/>
              </a:rPr>
              <a:t> T</a:t>
            </a:r>
            <a:r>
              <a:rPr kumimoji="0" lang="en-US" altLang="en-US" sz="2400" b="0" i="0" u="none" strike="noStrike" cap="none" normalizeH="0" baseline="0" dirty="0" smtClean="0">
                <a:ln>
                  <a:noFill/>
                </a:ln>
                <a:solidFill>
                  <a:srgbClr val="000000"/>
                </a:solidFill>
                <a:effectLst/>
                <a:cs typeface="Arial" pitchFamily="34" charset="0"/>
              </a:rPr>
              <a:t>his is where a person’s soul is separated from his or her body (</a:t>
            </a:r>
            <a:r>
              <a:rPr lang="en-US" sz="2400" dirty="0">
                <a:hlinkClick r:id="rId5"/>
              </a:rPr>
              <a:t>Ec. </a:t>
            </a:r>
            <a:r>
              <a:rPr lang="en-US" sz="2400" dirty="0" smtClean="0">
                <a:hlinkClick r:id="rId5"/>
              </a:rPr>
              <a:t>12:7</a:t>
            </a:r>
            <a:r>
              <a:rPr lang="en-US" sz="2400" dirty="0" smtClean="0"/>
              <a:t>;</a:t>
            </a:r>
            <a:r>
              <a:rPr lang="en-US" sz="2400" dirty="0"/>
              <a:t> </a:t>
            </a:r>
            <a:r>
              <a:rPr kumimoji="0" lang="en-US" altLang="en-US" sz="2400" b="0" i="0" u="none" strike="noStrike" cap="none" normalizeH="0" baseline="0" dirty="0" smtClean="0">
                <a:ln>
                  <a:noFill/>
                </a:ln>
                <a:solidFill>
                  <a:srgbClr val="000000"/>
                </a:solidFill>
                <a:effectLst/>
                <a:cs typeface="Arial" pitchFamily="34" charset="0"/>
                <a:hlinkClick r:id="rId6"/>
              </a:rPr>
              <a:t>Heb. 9:27</a:t>
            </a:r>
            <a:r>
              <a:rPr kumimoji="0" lang="en-US" altLang="en-US" sz="2400" b="0" i="0" u="none" strike="noStrike" cap="none" normalizeH="0" baseline="0" dirty="0" smtClean="0">
                <a:ln>
                  <a:noFill/>
                </a:ln>
                <a:solidFill>
                  <a:srgbClr val="000000"/>
                </a:solidFill>
                <a:effectLst/>
                <a:cs typeface="Arial" pitchFamily="34" charset="0"/>
              </a:rPr>
              <a:t>).</a:t>
            </a:r>
          </a:p>
          <a:p>
            <a:pPr marL="228600" marR="0" lvl="0" indent="-228600" algn="l" defTabSz="914400" rtl="0" eaLnBrk="1" fontAlgn="base" latinLnBrk="0" hangingPunct="1">
              <a:lnSpc>
                <a:spcPct val="100000"/>
              </a:lnSpc>
              <a:spcBef>
                <a:spcPct val="0"/>
              </a:spcBef>
              <a:spcAft>
                <a:spcPct val="0"/>
              </a:spcAft>
              <a:buClrTx/>
              <a:buSzTx/>
              <a:buFontTx/>
              <a:buAutoNum type="arabicPeriod"/>
              <a:tabLst/>
            </a:pPr>
            <a:endParaRPr kumimoji="0" lang="en-US" altLang="en-US" sz="900" b="0" i="0" u="none" strike="noStrike" cap="none" normalizeH="0" baseline="0" dirty="0" smtClean="0">
              <a:ln>
                <a:noFill/>
              </a:ln>
              <a:solidFill>
                <a:srgbClr val="000000"/>
              </a:solidFill>
              <a:effectLst/>
              <a:cs typeface="Arial" pitchFamily="34" charset="0"/>
            </a:endParaRPr>
          </a:p>
          <a:p>
            <a:pPr marL="228600" lvl="0" indent="-228600" fontAlgn="base">
              <a:spcBef>
                <a:spcPct val="0"/>
              </a:spcBef>
              <a:spcAft>
                <a:spcPct val="0"/>
              </a:spcAft>
              <a:buFontTx/>
              <a:buAutoNum type="arabicPeriod"/>
            </a:pPr>
            <a:r>
              <a:rPr kumimoji="0" lang="en-US" altLang="en-US" sz="2400" b="0" i="0" u="none" strike="noStrike" cap="none" normalizeH="0" baseline="0" dirty="0" smtClean="0">
                <a:ln>
                  <a:noFill/>
                </a:ln>
                <a:solidFill>
                  <a:srgbClr val="000000"/>
                </a:solidFill>
                <a:effectLst/>
                <a:cs typeface="Arial" pitchFamily="34" charset="0"/>
              </a:rPr>
              <a:t>The final stage is eternal death where a person’s soul is eternally separated from God (</a:t>
            </a:r>
            <a:r>
              <a:rPr lang="en-US" sz="2400" dirty="0">
                <a:hlinkClick r:id="rId7"/>
              </a:rPr>
              <a:t>Rev. 21:8</a:t>
            </a:r>
            <a:r>
              <a:rPr kumimoji="0" lang="en-US" altLang="en-US" sz="2400" b="0" i="0" u="none" strike="noStrike" cap="none" normalizeH="0" baseline="0" dirty="0" smtClean="0">
                <a:ln>
                  <a:noFill/>
                </a:ln>
                <a:solidFill>
                  <a:srgbClr val="000000"/>
                </a:solidFill>
                <a:effectLst/>
                <a:cs typeface="Arial" pitchFamily="34" charset="0"/>
              </a:rPr>
              <a:t>).</a:t>
            </a:r>
          </a:p>
          <a:p>
            <a:pPr marL="742950" lvl="1" indent="-285750" fontAlgn="base">
              <a:spcBef>
                <a:spcPct val="0"/>
              </a:spcBef>
              <a:spcAft>
                <a:spcPct val="0"/>
              </a:spcAft>
              <a:buFont typeface="Arial" panose="020B0604020202020204" pitchFamily="34" charset="0"/>
              <a:buChar char="•"/>
            </a:pPr>
            <a:r>
              <a:rPr lang="en-US" altLang="en-US" sz="2400" dirty="0" smtClean="0">
                <a:solidFill>
                  <a:srgbClr val="000000"/>
                </a:solidFill>
                <a:cs typeface="Arial" pitchFamily="34" charset="0"/>
              </a:rPr>
              <a:t>Have you sinned?</a:t>
            </a:r>
            <a:endParaRPr kumimoji="0" lang="en-US" altLang="en-US" sz="2400" b="0" i="0" u="none" strike="noStrike" cap="none" normalizeH="0" baseline="0" dirty="0" smtClean="0">
              <a:ln>
                <a:noFill/>
              </a:ln>
              <a:solidFill>
                <a:schemeClr val="tx1"/>
              </a:solidFill>
              <a:effectLst/>
              <a:cs typeface="Arial" pitchFamily="34" charset="0"/>
            </a:endParaRPr>
          </a:p>
        </p:txBody>
      </p:sp>
      <p:pic>
        <p:nvPicPr>
          <p:cNvPr id="17" name="Picture 16"/>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rot="20769020">
            <a:off x="199582" y="20632"/>
            <a:ext cx="1542235" cy="794879"/>
          </a:xfrm>
          <a:prstGeom prst="rect">
            <a:avLst/>
          </a:prstGeom>
        </p:spPr>
      </p:pic>
    </p:spTree>
    <p:extLst>
      <p:ext uri="{BB962C8B-B14F-4D97-AF65-F5344CB8AC3E}">
        <p14:creationId xmlns:p14="http://schemas.microsoft.com/office/powerpoint/2010/main" val="12154190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 name="Picture 2" descr="Brid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8817"/>
            <a:ext cx="9169400" cy="68770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28" name="Text Box 3"/>
          <p:cNvSpPr txBox="1">
            <a:spLocks noChangeArrowheads="1"/>
          </p:cNvSpPr>
          <p:nvPr/>
        </p:nvSpPr>
        <p:spPr bwMode="auto">
          <a:xfrm>
            <a:off x="3733800" y="1371600"/>
            <a:ext cx="2057400" cy="410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1" u="none" strike="noStrike" cap="none" normalizeH="0" baseline="0" dirty="0" smtClean="0">
                <a:ln>
                  <a:noFill/>
                </a:ln>
                <a:solidFill>
                  <a:srgbClr val="000000"/>
                </a:solidFill>
                <a:effectLst/>
                <a:cs typeface="Arial" pitchFamily="34" charset="0"/>
              </a:rPr>
              <a:t>“It’s your sins that have cut you off from God. Because of your sins, He has turned away and will not listen anymore.”</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a:t>
            </a:r>
            <a:r>
              <a:rPr kumimoji="0" lang="en-US" altLang="en-US" sz="2400" b="1" i="0" u="none" strike="noStrike" cap="none" normalizeH="0" baseline="0" dirty="0" smtClean="0">
                <a:ln>
                  <a:noFill/>
                </a:ln>
                <a:solidFill>
                  <a:srgbClr val="000000"/>
                </a:solidFill>
                <a:effectLst/>
                <a:cs typeface="Arial" pitchFamily="34" charset="0"/>
                <a:hlinkClick r:id="rId3"/>
              </a:rPr>
              <a:t>Isaiah 59:2</a:t>
            </a:r>
            <a:r>
              <a:rPr kumimoji="0" lang="en-US" altLang="en-US" sz="2400" b="1" i="0" u="none" strike="noStrike" cap="none" normalizeH="0" baseline="0" dirty="0" smtClean="0">
                <a:ln>
                  <a:noFill/>
                </a:ln>
                <a:solidFill>
                  <a:srgbClr val="000000"/>
                </a:solidFill>
                <a:effectLst/>
                <a:cs typeface="Arial" pitchFamily="34" charset="0"/>
              </a:rPr>
              <a:t> NLT)</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29" name="WordArt 4"/>
          <p:cNvSpPr>
            <a:spLocks noChangeArrowheads="1" noChangeShapeType="1" noTextEdit="1"/>
          </p:cNvSpPr>
          <p:nvPr/>
        </p:nvSpPr>
        <p:spPr bwMode="auto">
          <a:xfrm>
            <a:off x="685800" y="976312"/>
            <a:ext cx="1890328" cy="1233488"/>
          </a:xfrm>
          <a:prstGeom prst="rect">
            <a:avLst/>
          </a:prstGeom>
        </p:spPr>
        <p:txBody>
          <a:bodyPr wrap="none" fromWordArt="1">
            <a:prstTxWarp prst="textPlain">
              <a:avLst>
                <a:gd name="adj" fmla="val 50000"/>
              </a:avLst>
            </a:prstTxWarp>
          </a:bodyPr>
          <a:lstStyle/>
          <a:p>
            <a:pPr algn="ctr" rtl="0">
              <a:buNone/>
            </a:pPr>
            <a:r>
              <a:rPr lang="en-US" sz="1400" b="1" kern="10" spc="0" dirty="0" smtClean="0">
                <a:ln w="31750">
                  <a:solidFill>
                    <a:srgbClr val="000000">
                      <a:alpha val="14999"/>
                    </a:srgbClr>
                  </a:solidFill>
                  <a:round/>
                  <a:headEnd/>
                  <a:tailEnd/>
                </a:ln>
                <a:solidFill>
                  <a:srgbClr val="D9D9D9">
                    <a:alpha val="95000"/>
                  </a:srgbClr>
                </a:solidFill>
                <a:effectLst>
                  <a:outerShdw dist="12700" dir="16200000" algn="ctr" rotWithShape="0">
                    <a:srgbClr val="5A5A5A">
                      <a:alpha val="74998"/>
                    </a:srgbClr>
                  </a:outerShdw>
                </a:effectLst>
                <a:latin typeface="Times New Roman"/>
                <a:cs typeface="Times New Roman"/>
              </a:rPr>
              <a:t>Spiritual</a:t>
            </a:r>
          </a:p>
          <a:p>
            <a:pPr algn="ctr" rtl="0">
              <a:buNone/>
            </a:pPr>
            <a:r>
              <a:rPr lang="en-US" sz="1400" b="1" kern="10" spc="0" dirty="0" smtClean="0">
                <a:ln w="31750">
                  <a:solidFill>
                    <a:srgbClr val="000000">
                      <a:alpha val="14999"/>
                    </a:srgbClr>
                  </a:solidFill>
                  <a:round/>
                  <a:headEnd/>
                  <a:tailEnd/>
                </a:ln>
                <a:solidFill>
                  <a:srgbClr val="D9D9D9">
                    <a:alpha val="95000"/>
                  </a:srgbClr>
                </a:solidFill>
                <a:effectLst>
                  <a:outerShdw dist="12700" dir="16200000" algn="ctr" rotWithShape="0">
                    <a:srgbClr val="5A5A5A">
                      <a:alpha val="74998"/>
                    </a:srgbClr>
                  </a:outerShdw>
                </a:effectLst>
                <a:latin typeface="Times New Roman"/>
                <a:cs typeface="Times New Roman"/>
              </a:rPr>
              <a:t>Death</a:t>
            </a:r>
            <a:endParaRPr lang="en-US" sz="1400" b="1" kern="10" spc="0" dirty="0">
              <a:ln w="31750">
                <a:solidFill>
                  <a:srgbClr val="000000">
                    <a:alpha val="14999"/>
                  </a:srgbClr>
                </a:solidFill>
                <a:round/>
                <a:headEnd/>
                <a:tailEnd/>
              </a:ln>
              <a:solidFill>
                <a:srgbClr val="D9D9D9">
                  <a:alpha val="95000"/>
                </a:srgbClr>
              </a:solidFill>
              <a:effectLst>
                <a:outerShdw dist="12700" dir="16200000" algn="ctr" rotWithShape="0">
                  <a:srgbClr val="5A5A5A">
                    <a:alpha val="74998"/>
                  </a:srgbClr>
                </a:outerShdw>
              </a:effectLst>
              <a:latin typeface="Times New Roman"/>
              <a:cs typeface="Times New Roman"/>
            </a:endParaRPr>
          </a:p>
        </p:txBody>
      </p:sp>
      <p:sp>
        <p:nvSpPr>
          <p:cNvPr id="30" name="WordArt 5"/>
          <p:cNvSpPr>
            <a:spLocks noChangeArrowheads="1" noChangeShapeType="1" noTextEdit="1"/>
          </p:cNvSpPr>
          <p:nvPr/>
        </p:nvSpPr>
        <p:spPr bwMode="auto">
          <a:xfrm>
            <a:off x="1035050" y="3733800"/>
            <a:ext cx="2053189" cy="1066800"/>
          </a:xfrm>
          <a:prstGeom prst="rect">
            <a:avLst/>
          </a:prstGeom>
        </p:spPr>
        <p:txBody>
          <a:bodyPr wrap="none" fromWordArt="1">
            <a:prstTxWarp prst="textPlain">
              <a:avLst>
                <a:gd name="adj" fmla="val 50000"/>
              </a:avLst>
            </a:prstTxWarp>
          </a:bodyPr>
          <a:lstStyle/>
          <a:p>
            <a:pPr algn="ctr" rtl="0">
              <a:buNone/>
            </a:pPr>
            <a:r>
              <a:rPr lang="en-US" sz="1400" b="1" kern="10" spc="0" dirty="0" smtClean="0">
                <a:ln w="31750">
                  <a:solidFill>
                    <a:srgbClr val="000000">
                      <a:alpha val="14999"/>
                    </a:srgbClr>
                  </a:solidFill>
                  <a:round/>
                  <a:headEnd/>
                  <a:tailEnd/>
                </a:ln>
                <a:solidFill>
                  <a:srgbClr val="0C0C0C">
                    <a:alpha val="95000"/>
                  </a:srgbClr>
                </a:solidFill>
                <a:effectLst>
                  <a:outerShdw dist="12700" dir="16200000" algn="ctr" rotWithShape="0">
                    <a:srgbClr val="5A5A5A">
                      <a:alpha val="74998"/>
                    </a:srgbClr>
                  </a:outerShdw>
                </a:effectLst>
                <a:latin typeface="Times New Roman"/>
                <a:cs typeface="Times New Roman"/>
              </a:rPr>
              <a:t>Physical</a:t>
            </a:r>
          </a:p>
          <a:p>
            <a:pPr algn="ctr" rtl="0">
              <a:buNone/>
            </a:pPr>
            <a:r>
              <a:rPr lang="en-US" sz="1400" b="1" kern="10" spc="0" dirty="0" smtClean="0">
                <a:ln w="31750">
                  <a:solidFill>
                    <a:srgbClr val="000000">
                      <a:alpha val="14999"/>
                    </a:srgbClr>
                  </a:solidFill>
                  <a:round/>
                  <a:headEnd/>
                  <a:tailEnd/>
                </a:ln>
                <a:solidFill>
                  <a:srgbClr val="0C0C0C">
                    <a:alpha val="95000"/>
                  </a:srgbClr>
                </a:solidFill>
                <a:effectLst>
                  <a:outerShdw dist="12700" dir="16200000" algn="ctr" rotWithShape="0">
                    <a:srgbClr val="5A5A5A">
                      <a:alpha val="74998"/>
                    </a:srgbClr>
                  </a:outerShdw>
                </a:effectLst>
                <a:latin typeface="Times New Roman"/>
                <a:cs typeface="Times New Roman"/>
              </a:rPr>
              <a:t>Death</a:t>
            </a:r>
            <a:endParaRPr lang="en-US" sz="1400" b="1" kern="10" spc="0" dirty="0">
              <a:ln w="31750">
                <a:solidFill>
                  <a:srgbClr val="000000">
                    <a:alpha val="14999"/>
                  </a:srgbClr>
                </a:solidFill>
                <a:round/>
                <a:headEnd/>
                <a:tailEnd/>
              </a:ln>
              <a:solidFill>
                <a:srgbClr val="0C0C0C">
                  <a:alpha val="95000"/>
                </a:srgbClr>
              </a:solidFill>
              <a:effectLst>
                <a:outerShdw dist="12700" dir="16200000" algn="ctr" rotWithShape="0">
                  <a:srgbClr val="5A5A5A">
                    <a:alpha val="74998"/>
                  </a:srgbClr>
                </a:outerShdw>
              </a:effectLst>
              <a:latin typeface="Times New Roman"/>
              <a:cs typeface="Times New Roman"/>
            </a:endParaRPr>
          </a:p>
        </p:txBody>
      </p:sp>
      <p:sp>
        <p:nvSpPr>
          <p:cNvPr id="31" name="AutoShape 6"/>
          <p:cNvSpPr>
            <a:spLocks noChangeArrowheads="1"/>
          </p:cNvSpPr>
          <p:nvPr/>
        </p:nvSpPr>
        <p:spPr bwMode="auto">
          <a:xfrm rot="3271075">
            <a:off x="1363324" y="2920912"/>
            <a:ext cx="880648" cy="659042"/>
          </a:xfrm>
          <a:custGeom>
            <a:avLst/>
            <a:gdLst>
              <a:gd name="G0" fmla="+- 15000 0 0"/>
              <a:gd name="G1" fmla="+- 4569 0 0"/>
              <a:gd name="G2" fmla="+- 21600 0 4569"/>
              <a:gd name="G3" fmla="+- 10800 0 4569"/>
              <a:gd name="G4" fmla="+- 21600 0 15000"/>
              <a:gd name="G5" fmla="*/ G4 G3 10800"/>
              <a:gd name="G6" fmla="+- 21600 0 G5"/>
              <a:gd name="T0" fmla="*/ 15000 w 21600"/>
              <a:gd name="T1" fmla="*/ 0 h 21600"/>
              <a:gd name="T2" fmla="*/ 0 w 21600"/>
              <a:gd name="T3" fmla="*/ 10800 h 21600"/>
              <a:gd name="T4" fmla="*/ 150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5000" y="0"/>
                </a:moveTo>
                <a:lnTo>
                  <a:pt x="15000" y="4569"/>
                </a:lnTo>
                <a:lnTo>
                  <a:pt x="3375" y="4569"/>
                </a:lnTo>
                <a:lnTo>
                  <a:pt x="3375" y="17031"/>
                </a:lnTo>
                <a:lnTo>
                  <a:pt x="15000" y="17031"/>
                </a:lnTo>
                <a:lnTo>
                  <a:pt x="15000" y="21600"/>
                </a:lnTo>
                <a:lnTo>
                  <a:pt x="21600" y="10800"/>
                </a:lnTo>
                <a:close/>
              </a:path>
              <a:path w="21600" h="21600">
                <a:moveTo>
                  <a:pt x="1350" y="4569"/>
                </a:moveTo>
                <a:lnTo>
                  <a:pt x="1350" y="17031"/>
                </a:lnTo>
                <a:lnTo>
                  <a:pt x="2700" y="17031"/>
                </a:lnTo>
                <a:lnTo>
                  <a:pt x="2700" y="4569"/>
                </a:lnTo>
                <a:close/>
              </a:path>
              <a:path w="21600" h="21600">
                <a:moveTo>
                  <a:pt x="0" y="4569"/>
                </a:moveTo>
                <a:lnTo>
                  <a:pt x="0" y="17031"/>
                </a:lnTo>
                <a:lnTo>
                  <a:pt x="675" y="17031"/>
                </a:lnTo>
                <a:lnTo>
                  <a:pt x="675" y="4569"/>
                </a:lnTo>
                <a:close/>
              </a:path>
            </a:pathLst>
          </a:custGeom>
          <a:solidFill>
            <a:srgbClr val="B3B2AA"/>
          </a:solidFill>
          <a:ln w="1587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2" name="AutoShape 7"/>
          <p:cNvSpPr>
            <a:spLocks noChangeArrowheads="1"/>
          </p:cNvSpPr>
          <p:nvPr/>
        </p:nvSpPr>
        <p:spPr bwMode="auto">
          <a:xfrm rot="3271075">
            <a:off x="2207375" y="5252100"/>
            <a:ext cx="737507" cy="732086"/>
          </a:xfrm>
          <a:custGeom>
            <a:avLst/>
            <a:gdLst>
              <a:gd name="G0" fmla="+- 15000 0 0"/>
              <a:gd name="G1" fmla="+- 4569 0 0"/>
              <a:gd name="G2" fmla="+- 21600 0 4569"/>
              <a:gd name="G3" fmla="+- 10800 0 4569"/>
              <a:gd name="G4" fmla="+- 21600 0 15000"/>
              <a:gd name="G5" fmla="*/ G4 G3 10800"/>
              <a:gd name="G6" fmla="+- 21600 0 G5"/>
              <a:gd name="T0" fmla="*/ 15000 w 21600"/>
              <a:gd name="T1" fmla="*/ 0 h 21600"/>
              <a:gd name="T2" fmla="*/ 0 w 21600"/>
              <a:gd name="T3" fmla="*/ 10800 h 21600"/>
              <a:gd name="T4" fmla="*/ 150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5000" y="0"/>
                </a:moveTo>
                <a:lnTo>
                  <a:pt x="15000" y="4569"/>
                </a:lnTo>
                <a:lnTo>
                  <a:pt x="3375" y="4569"/>
                </a:lnTo>
                <a:lnTo>
                  <a:pt x="3375" y="17031"/>
                </a:lnTo>
                <a:lnTo>
                  <a:pt x="15000" y="17031"/>
                </a:lnTo>
                <a:lnTo>
                  <a:pt x="15000" y="21600"/>
                </a:lnTo>
                <a:lnTo>
                  <a:pt x="21600" y="10800"/>
                </a:lnTo>
                <a:close/>
              </a:path>
              <a:path w="21600" h="21600">
                <a:moveTo>
                  <a:pt x="1350" y="4569"/>
                </a:moveTo>
                <a:lnTo>
                  <a:pt x="1350" y="17031"/>
                </a:lnTo>
                <a:lnTo>
                  <a:pt x="2700" y="17031"/>
                </a:lnTo>
                <a:lnTo>
                  <a:pt x="2700" y="4569"/>
                </a:lnTo>
                <a:close/>
              </a:path>
              <a:path w="21600" h="21600">
                <a:moveTo>
                  <a:pt x="0" y="4569"/>
                </a:moveTo>
                <a:lnTo>
                  <a:pt x="0" y="17031"/>
                </a:lnTo>
                <a:lnTo>
                  <a:pt x="675" y="17031"/>
                </a:lnTo>
                <a:lnTo>
                  <a:pt x="675" y="4569"/>
                </a:lnTo>
                <a:close/>
              </a:path>
            </a:pathLst>
          </a:custGeom>
          <a:solidFill>
            <a:srgbClr val="B3B2AA"/>
          </a:solidFill>
          <a:ln w="15875" algn="in">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a:p>
        </p:txBody>
      </p:sp>
      <p:sp>
        <p:nvSpPr>
          <p:cNvPr id="33" name="WordArt 11"/>
          <p:cNvSpPr>
            <a:spLocks noChangeArrowheads="1" noChangeShapeType="1" noTextEdit="1"/>
          </p:cNvSpPr>
          <p:nvPr/>
        </p:nvSpPr>
        <p:spPr bwMode="auto">
          <a:xfrm>
            <a:off x="2667000" y="6130887"/>
            <a:ext cx="4038600" cy="634245"/>
          </a:xfrm>
          <a:prstGeom prst="rect">
            <a:avLst/>
          </a:prstGeom>
        </p:spPr>
        <p:txBody>
          <a:bodyPr wrap="none" fromWordArt="1">
            <a:prstTxWarp prst="textPlain">
              <a:avLst>
                <a:gd name="adj" fmla="val 50000"/>
              </a:avLst>
            </a:prstTxWarp>
          </a:bodyPr>
          <a:lstStyle/>
          <a:p>
            <a:pPr algn="ctr" rtl="0">
              <a:buNone/>
            </a:pPr>
            <a:r>
              <a:rPr lang="en-US" sz="1400" b="1" kern="10" spc="0" dirty="0" smtClean="0">
                <a:ln w="17780" algn="ctr">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rPr>
              <a:t>Eternal Death</a:t>
            </a:r>
            <a:endParaRPr lang="en-US" sz="1400" b="1" kern="10" spc="0" dirty="0">
              <a:ln w="17780" algn="ctr">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endParaRPr>
          </a:p>
        </p:txBody>
      </p:sp>
      <p:sp>
        <p:nvSpPr>
          <p:cNvPr id="37" name="Text Box 16"/>
          <p:cNvSpPr txBox="1">
            <a:spLocks noChangeArrowheads="1"/>
          </p:cNvSpPr>
          <p:nvPr/>
        </p:nvSpPr>
        <p:spPr bwMode="auto">
          <a:xfrm>
            <a:off x="6705600" y="3576399"/>
            <a:ext cx="2286000" cy="18338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mj-lt"/>
                <a:cs typeface="Times New Roman" panose="02020603050405020304" pitchFamily="18" charset="0"/>
              </a:rPr>
              <a:t>Mankind cannot continue to live cutoff from the breathe of life.</a:t>
            </a:r>
            <a:endParaRPr kumimoji="0" lang="en-US" altLang="en-US" sz="2400" b="0" i="0" u="none" strike="noStrike" cap="none" normalizeH="0" baseline="0" dirty="0" smtClean="0">
              <a:ln>
                <a:noFill/>
              </a:ln>
              <a:solidFill>
                <a:schemeClr val="tx1"/>
              </a:solidFill>
              <a:effectLst/>
              <a:latin typeface="+mj-lt"/>
              <a:cs typeface="Times New Roman" panose="02020603050405020304" pitchFamily="18" charset="0"/>
            </a:endParaRPr>
          </a:p>
        </p:txBody>
      </p:sp>
      <p:sp>
        <p:nvSpPr>
          <p:cNvPr id="17" name="Text Box 26"/>
          <p:cNvSpPr txBox="1">
            <a:spLocks noChangeArrowheads="1"/>
          </p:cNvSpPr>
          <p:nvPr/>
        </p:nvSpPr>
        <p:spPr bwMode="auto">
          <a:xfrm>
            <a:off x="6478903" y="948602"/>
            <a:ext cx="2817497" cy="15659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C0"/>
                </a:solidFill>
                <a:latin typeface="Arial" pitchFamily="34" charset="0"/>
                <a:cs typeface="Arial" pitchFamily="34" charset="0"/>
              </a:rPr>
              <a:t>is holy,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righteous,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and is Life</a:t>
            </a:r>
            <a:endParaRPr kumimoji="0" lang="en-US" altLang="en-US" sz="2800" b="0" i="0" u="none" strike="noStrike" cap="none" normalizeH="0" baseline="0" dirty="0" smtClean="0">
              <a:ln>
                <a:noFill/>
              </a:ln>
              <a:solidFill>
                <a:schemeClr val="tx1"/>
              </a:solidFill>
              <a:latin typeface="Arial" pitchFamily="34" charset="0"/>
              <a:cs typeface="Arial" pitchFamily="34" charset="0"/>
            </a:endParaRPr>
          </a:p>
        </p:txBody>
      </p:sp>
      <p:grpSp>
        <p:nvGrpSpPr>
          <p:cNvPr id="18" name="Group 24"/>
          <p:cNvGrpSpPr>
            <a:grpSpLocks/>
          </p:cNvGrpSpPr>
          <p:nvPr/>
        </p:nvGrpSpPr>
        <p:grpSpPr bwMode="auto">
          <a:xfrm>
            <a:off x="6478903" y="304674"/>
            <a:ext cx="2817497" cy="2209917"/>
            <a:chOff x="112871570" y="105483742"/>
            <a:chExt cx="913321" cy="785459"/>
          </a:xfrm>
        </p:grpSpPr>
        <p:sp>
          <p:nvSpPr>
            <p:cNvPr id="19" name="WordArt 25"/>
            <p:cNvSpPr>
              <a:spLocks noChangeArrowheads="1" noChangeShapeType="1" noTextEdit="1"/>
            </p:cNvSpPr>
            <p:nvPr/>
          </p:nvSpPr>
          <p:spPr bwMode="auto">
            <a:xfrm>
              <a:off x="112933410" y="105483742"/>
              <a:ext cx="745352" cy="250963"/>
            </a:xfrm>
            <a:prstGeom prst="rect">
              <a:avLst/>
            </a:prstGeom>
          </p:spPr>
          <p:txBody>
            <a:bodyPr wrap="none" fromWordArt="1">
              <a:prstTxWarp prst="textPlain">
                <a:avLst>
                  <a:gd name="adj" fmla="val 50000"/>
                </a:avLst>
              </a:prstTxWarp>
            </a:bodyPr>
            <a:lstStyle/>
            <a:p>
              <a:pPr algn="ctr" rtl="0">
                <a:buNone/>
              </a:pPr>
              <a:r>
                <a:rPr lang="en-US" sz="1000" b="1" kern="10" spc="200" dirty="0" smtClean="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rPr>
                <a:t>God</a:t>
              </a:r>
              <a:endParaRPr lang="en-US" sz="1000" b="1" kern="10" spc="200" dirty="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endParaRPr>
            </a:p>
          </p:txBody>
        </p:sp>
        <p:sp>
          <p:nvSpPr>
            <p:cNvPr id="20" name="Text Box 26"/>
            <p:cNvSpPr txBox="1">
              <a:spLocks noChangeArrowheads="1"/>
            </p:cNvSpPr>
            <p:nvPr/>
          </p:nvSpPr>
          <p:spPr bwMode="auto">
            <a:xfrm>
              <a:off x="112871570" y="105712610"/>
              <a:ext cx="913321" cy="556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C0"/>
                  </a:solidFill>
                  <a:latin typeface="Arial" pitchFamily="34" charset="0"/>
                  <a:cs typeface="Arial" pitchFamily="34" charset="0"/>
                </a:rPr>
                <a:t>is holy,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righteous,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and is Life</a:t>
              </a:r>
              <a:endParaRPr kumimoji="0" lang="en-US" altLang="en-US" sz="2800" b="0" i="0" u="none" strike="noStrike" cap="none" normalizeH="0" baseline="0" dirty="0" smtClean="0">
                <a:ln>
                  <a:noFill/>
                </a:ln>
                <a:solidFill>
                  <a:schemeClr val="tx1"/>
                </a:solidFill>
                <a:latin typeface="Arial" pitchFamily="34" charset="0"/>
                <a:cs typeface="Arial" pitchFamily="34" charset="0"/>
              </a:endParaRPr>
            </a:p>
          </p:txBody>
        </p:sp>
      </p:grpSp>
    </p:spTree>
    <p:extLst>
      <p:ext uri="{BB962C8B-B14F-4D97-AF65-F5344CB8AC3E}">
        <p14:creationId xmlns:p14="http://schemas.microsoft.com/office/powerpoint/2010/main" val="18998278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Box 8"/>
          <p:cNvSpPr txBox="1">
            <a:spLocks noChangeArrowheads="1"/>
          </p:cNvSpPr>
          <p:nvPr/>
        </p:nvSpPr>
        <p:spPr bwMode="auto">
          <a:xfrm>
            <a:off x="1219200" y="152400"/>
            <a:ext cx="3657600" cy="2743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itchFamily="34" charset="0"/>
              <a:cs typeface="Arial" pitchFamily="34" charset="0"/>
            </a:endParaRPr>
          </a:p>
        </p:txBody>
      </p:sp>
      <p:pic>
        <p:nvPicPr>
          <p:cNvPr id="5129" name="Picture 9" descr="papyrus_parchment2"/>
          <p:cNvPicPr>
            <a:picLocks noChangeAspect="1" noChangeArrowheads="1"/>
          </p:cNvPicPr>
          <p:nvPr/>
        </p:nvPicPr>
        <p:blipFill>
          <a:blip r:embed="rId2" cstate="print">
            <a:lum bright="-4000" contrast="-4000"/>
            <a:extLst>
              <a:ext uri="{28A0092B-C50C-407E-A947-70E740481C1C}">
                <a14:useLocalDpi xmlns:a14="http://schemas.microsoft.com/office/drawing/2010/main" val="0"/>
              </a:ext>
            </a:extLst>
          </a:blip>
          <a:srcRect l="453" t="1389" r="57100" b="3818"/>
          <a:stretch>
            <a:fillRect/>
          </a:stretch>
        </p:blipFill>
        <p:spPr bwMode="auto">
          <a:xfrm>
            <a:off x="18143" y="0"/>
            <a:ext cx="9109056" cy="6858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8" name="Text Box 10"/>
          <p:cNvSpPr txBox="1">
            <a:spLocks noChangeArrowheads="1"/>
          </p:cNvSpPr>
          <p:nvPr/>
        </p:nvSpPr>
        <p:spPr bwMode="auto">
          <a:xfrm>
            <a:off x="152399" y="659535"/>
            <a:ext cx="8762999" cy="657946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1" i="0" u="none" strike="noStrike" cap="none" normalizeH="0" baseline="0" dirty="0" smtClean="0">
                <a:ln>
                  <a:noFill/>
                </a:ln>
                <a:solidFill>
                  <a:srgbClr val="000000"/>
                </a:solidFill>
                <a:effectLst/>
                <a:latin typeface="Times New Roman" pitchFamily="18" charset="0"/>
                <a:cs typeface="Arial" pitchFamily="34" charset="0"/>
              </a:rPr>
              <a:t> </a:t>
            </a:r>
            <a:r>
              <a:rPr kumimoji="0" lang="en-US" altLang="en-US" sz="2400" b="1" i="0" u="none" strike="noStrike" cap="none" normalizeH="0" baseline="0" dirty="0" smtClean="0">
                <a:ln>
                  <a:noFill/>
                </a:ln>
                <a:solidFill>
                  <a:srgbClr val="000000"/>
                </a:solidFill>
                <a:effectLst/>
                <a:latin typeface="+mj-lt"/>
                <a:cs typeface="Arial" pitchFamily="34" charset="0"/>
              </a:rPr>
              <a:t> </a:t>
            </a:r>
            <a:r>
              <a:rPr kumimoji="0" lang="en-US" altLang="en-US" sz="2800" b="1" i="0" u="none" strike="noStrike" cap="none" normalizeH="0" baseline="0" dirty="0" smtClean="0">
                <a:ln>
                  <a:noFill/>
                </a:ln>
                <a:solidFill>
                  <a:srgbClr val="000000"/>
                </a:solidFill>
                <a:effectLst/>
                <a:latin typeface="+mj-lt"/>
                <a:cs typeface="Arial" pitchFamily="34" charset="0"/>
              </a:rPr>
              <a:t>How</a:t>
            </a:r>
            <a:r>
              <a:rPr lang="en-US" altLang="en-US" sz="2800" b="1" dirty="0" smtClean="0">
                <a:solidFill>
                  <a:srgbClr val="000000"/>
                </a:solidFill>
                <a:latin typeface="+mj-lt"/>
                <a:cs typeface="Arial" pitchFamily="34" charset="0"/>
              </a:rPr>
              <a:t> can mankind get through the sin barrier</a:t>
            </a:r>
            <a:r>
              <a:rPr kumimoji="0" lang="en-US" altLang="en-US" sz="2800" b="1" i="0" u="none" strike="noStrike" cap="none" normalizeH="0" baseline="0" dirty="0" smtClean="0">
                <a:ln>
                  <a:noFill/>
                </a:ln>
                <a:solidFill>
                  <a:srgbClr val="000000"/>
                </a:solidFill>
                <a:effectLst/>
                <a:latin typeface="+mj-lt"/>
                <a:cs typeface="Arial" pitchFamily="34"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000" b="0" i="0" u="none" strike="noStrike" cap="none" normalizeH="0" baseline="0" dirty="0" smtClean="0">
                <a:ln>
                  <a:noFill/>
                </a:ln>
                <a:solidFill>
                  <a:srgbClr val="000000"/>
                </a:solidFill>
                <a:effectLst/>
                <a:latin typeface="+mj-lt"/>
                <a:cs typeface="Arial" pitchFamily="34" charset="0"/>
              </a:rPr>
              <a:t> </a:t>
            </a:r>
            <a:endParaRPr kumimoji="0" lang="en-US" altLang="en-US" sz="800" b="0" i="0" u="none" strike="noStrike" cap="none" normalizeH="0" baseline="0" dirty="0" smtClean="0">
              <a:ln>
                <a:noFill/>
              </a:ln>
              <a:solidFill>
                <a:srgbClr val="000000"/>
              </a:solidFill>
              <a:effectLst/>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000000"/>
                </a:solidFill>
                <a:effectLst/>
                <a:cs typeface="Arial" pitchFamily="34" charset="0"/>
              </a:rPr>
              <a:t>FORGIVENESS:  </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2400" dirty="0">
                <a:solidFill>
                  <a:srgbClr val="000000"/>
                </a:solidFill>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rPr>
              <a:t>1) suffer all the wrong actions done to you; </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2400" dirty="0">
                <a:solidFill>
                  <a:srgbClr val="000000"/>
                </a:solidFill>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rPr>
              <a:t>2) release the offender from punishment; </a:t>
            </a:r>
          </a:p>
          <a:p>
            <a:pPr marL="0" marR="0" lvl="0" indent="0" algn="l" defTabSz="914400" rtl="0" eaLnBrk="1" fontAlgn="base" latinLnBrk="0" hangingPunct="1">
              <a:lnSpc>
                <a:spcPct val="100000"/>
              </a:lnSpc>
              <a:spcBef>
                <a:spcPct val="0"/>
              </a:spcBef>
              <a:spcAft>
                <a:spcPct val="0"/>
              </a:spcAft>
              <a:buClrTx/>
              <a:buSzTx/>
              <a:buFontTx/>
              <a:buNone/>
              <a:tabLst/>
            </a:pPr>
            <a:r>
              <a:rPr lang="en-US" altLang="en-US" sz="2400" dirty="0">
                <a:solidFill>
                  <a:srgbClr val="000000"/>
                </a:solidFill>
                <a:cs typeface="Arial" pitchFamily="34" charset="0"/>
              </a:rPr>
              <a:t> </a:t>
            </a:r>
            <a:r>
              <a:rPr kumimoji="0" lang="en-US" altLang="en-US" sz="2400" b="0" i="0" u="none" strike="noStrike" cap="none" normalizeH="0" baseline="0" dirty="0" smtClean="0">
                <a:ln>
                  <a:noFill/>
                </a:ln>
                <a:solidFill>
                  <a:srgbClr val="000000"/>
                </a:solidFill>
                <a:effectLst/>
                <a:cs typeface="Arial" pitchFamily="34" charset="0"/>
              </a:rPr>
              <a:t>3) without holding retaliation, bitterness, or anger inside yourself.</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400" b="1" i="0" u="none" strike="noStrike" cap="none" normalizeH="0" baseline="0" dirty="0" smtClean="0">
              <a:ln>
                <a:noFill/>
              </a:ln>
              <a:solidFill>
                <a:srgbClr val="000000"/>
              </a:solidFill>
              <a:effectLst/>
              <a:cs typeface="Arial" pitchFamily="34" charset="0"/>
            </a:endParaRPr>
          </a:p>
          <a:p>
            <a:pPr lvl="0" fontAlgn="base">
              <a:spcBef>
                <a:spcPct val="0"/>
              </a:spcBef>
              <a:spcAft>
                <a:spcPct val="0"/>
              </a:spcAft>
            </a:pPr>
            <a:r>
              <a:rPr lang="en-US" altLang="en-US" sz="2400" dirty="0">
                <a:solidFill>
                  <a:srgbClr val="000000"/>
                </a:solidFill>
                <a:cs typeface="Arial" pitchFamily="34" charset="0"/>
              </a:rPr>
              <a:t>Since God is the giver of life, what does He have to suffer in order to forgive you? ______________</a:t>
            </a:r>
            <a:br>
              <a:rPr lang="en-US" altLang="en-US" sz="2400" dirty="0">
                <a:solidFill>
                  <a:srgbClr val="000000"/>
                </a:solidFill>
                <a:cs typeface="Arial" pitchFamily="34" charset="0"/>
              </a:rPr>
            </a:br>
            <a:r>
              <a:rPr lang="en-US" altLang="en-US" sz="2400" dirty="0">
                <a:solidFill>
                  <a:srgbClr val="000000"/>
                </a:solidFill>
                <a:cs typeface="Arial" pitchFamily="34" charset="0"/>
              </a:rPr>
              <a:t>Hint: </a:t>
            </a:r>
            <a:r>
              <a:rPr lang="en-US" altLang="en-US" sz="2400" b="1" dirty="0">
                <a:solidFill>
                  <a:srgbClr val="000000"/>
                </a:solidFill>
                <a:cs typeface="Arial" pitchFamily="34" charset="0"/>
              </a:rPr>
              <a:t>“The wages of sin is death….” </a:t>
            </a:r>
            <a:r>
              <a:rPr lang="en-US" altLang="en-US" sz="2400" dirty="0">
                <a:solidFill>
                  <a:srgbClr val="000000"/>
                </a:solidFill>
                <a:cs typeface="Arial" pitchFamily="34" charset="0"/>
              </a:rPr>
              <a:t>Romans 6:23</a:t>
            </a:r>
            <a:br>
              <a:rPr lang="en-US" altLang="en-US" sz="2400" dirty="0">
                <a:solidFill>
                  <a:srgbClr val="000000"/>
                </a:solidFill>
                <a:cs typeface="Arial" pitchFamily="34" charset="0"/>
              </a:rPr>
            </a:br>
            <a:r>
              <a:rPr kumimoji="0" lang="en-US" altLang="en-US" sz="800" b="1" i="0" u="none" strike="noStrike" cap="none" normalizeH="0" baseline="0" dirty="0" smtClean="0">
                <a:ln>
                  <a:noFill/>
                </a:ln>
                <a:solidFill>
                  <a:srgbClr val="000000"/>
                </a:solidFill>
                <a:effectLst/>
                <a:cs typeface="Arial" pitchFamily="34" charset="0"/>
              </a:rPr>
              <a:t/>
            </a:r>
            <a:br>
              <a:rPr kumimoji="0" lang="en-US" altLang="en-US" sz="800" b="1" i="0" u="none" strike="noStrike" cap="none" normalizeH="0" baseline="0" dirty="0" smtClean="0">
                <a:ln>
                  <a:noFill/>
                </a:ln>
                <a:solidFill>
                  <a:srgbClr val="000000"/>
                </a:solidFill>
                <a:effectLst/>
                <a:cs typeface="Arial" pitchFamily="34" charset="0"/>
              </a:rPr>
            </a:br>
            <a:r>
              <a:rPr kumimoji="0" lang="en-US" altLang="en-US" sz="2400" b="1" i="0" u="none" strike="noStrike" cap="none" normalizeH="0" baseline="0" dirty="0" smtClean="0">
                <a:ln>
                  <a:noFill/>
                </a:ln>
                <a:solidFill>
                  <a:srgbClr val="000000"/>
                </a:solidFill>
                <a:effectLst/>
                <a:cs typeface="Arial" pitchFamily="34" charset="0"/>
              </a:rPr>
              <a:t>*</a:t>
            </a:r>
            <a:r>
              <a:rPr kumimoji="0" lang="en-US" altLang="en-US" sz="2400" b="0" i="0" u="none" strike="noStrike" cap="none" normalizeH="0" baseline="0" dirty="0" smtClean="0">
                <a:ln>
                  <a:noFill/>
                </a:ln>
                <a:solidFill>
                  <a:srgbClr val="000000"/>
                </a:solidFill>
                <a:effectLst/>
                <a:cs typeface="Arial" pitchFamily="34" charset="0"/>
              </a:rPr>
              <a:t>When you think about the definition of forgiveness, it </a:t>
            </a:r>
            <a:r>
              <a:rPr kumimoji="0" lang="en-US" altLang="en-US" sz="2400" b="0" i="0" u="none" strike="noStrike" cap="none" normalizeH="0" dirty="0" smtClean="0">
                <a:ln>
                  <a:noFill/>
                </a:ln>
                <a:solidFill>
                  <a:srgbClr val="000000"/>
                </a:solidFill>
                <a:effectLst/>
                <a:cs typeface="Arial" pitchFamily="34" charset="0"/>
              </a:rPr>
              <a:t>means that nothing can be done</a:t>
            </a:r>
            <a:r>
              <a:rPr kumimoji="0" lang="en-US" altLang="en-US" sz="2400" b="0" i="0" u="none" strike="noStrike" cap="none" normalizeH="0" baseline="0" dirty="0" smtClean="0">
                <a:ln>
                  <a:noFill/>
                </a:ln>
                <a:solidFill>
                  <a:srgbClr val="000000"/>
                </a:solidFill>
                <a:effectLst/>
                <a:cs typeface="Arial" pitchFamily="34" charset="0"/>
              </a:rPr>
              <a:t> by </a:t>
            </a:r>
            <a:r>
              <a:rPr lang="en-US" altLang="en-US" sz="2400" dirty="0" smtClean="0">
                <a:solidFill>
                  <a:srgbClr val="000000"/>
                </a:solidFill>
                <a:cs typeface="Arial" pitchFamily="34" charset="0"/>
              </a:rPr>
              <a:t>you, or a </a:t>
            </a:r>
            <a:r>
              <a:rPr kumimoji="0" lang="en-US" altLang="en-US" sz="2400" b="0" i="0" u="none" strike="noStrike" cap="none" normalizeH="0" baseline="0" dirty="0" smtClean="0">
                <a:ln>
                  <a:noFill/>
                </a:ln>
                <a:solidFill>
                  <a:srgbClr val="000000"/>
                </a:solidFill>
                <a:effectLst/>
                <a:cs typeface="Arial" pitchFamily="34" charset="0"/>
              </a:rPr>
              <a:t>third party, to provide forgiveness. Only the person whom you sinned against can suffer the consequences</a:t>
            </a:r>
            <a:r>
              <a:rPr kumimoji="0" lang="en-US" altLang="en-US" sz="2400" b="0" i="0" u="none" strike="noStrike" cap="none" normalizeH="0" dirty="0" smtClean="0">
                <a:ln>
                  <a:noFill/>
                </a:ln>
                <a:solidFill>
                  <a:srgbClr val="000000"/>
                </a:solidFill>
                <a:effectLst/>
                <a:cs typeface="Arial" pitchFamily="34" charset="0"/>
              </a:rPr>
              <a:t> of sin,</a:t>
            </a:r>
            <a:r>
              <a:rPr kumimoji="0" lang="en-US" altLang="en-US" sz="2400" b="0" i="0" u="none" strike="noStrike" cap="none" normalizeH="0" baseline="0" dirty="0" smtClean="0">
                <a:ln>
                  <a:noFill/>
                </a:ln>
                <a:solidFill>
                  <a:srgbClr val="000000"/>
                </a:solidFill>
                <a:effectLst/>
                <a:cs typeface="Arial" pitchFamily="34" charset="0"/>
              </a:rPr>
              <a:t> release you from</a:t>
            </a:r>
            <a:r>
              <a:rPr kumimoji="0" lang="en-US" altLang="en-US" sz="2400" b="0" i="0" u="none" strike="noStrike" cap="none" normalizeH="0" dirty="0" smtClean="0">
                <a:ln>
                  <a:noFill/>
                </a:ln>
                <a:solidFill>
                  <a:srgbClr val="000000"/>
                </a:solidFill>
                <a:effectLst/>
                <a:cs typeface="Arial" pitchFamily="34" charset="0"/>
              </a:rPr>
              <a:t> punishment, and choose to remove the sin barrier.</a:t>
            </a:r>
            <a:br>
              <a:rPr kumimoji="0" lang="en-US" altLang="en-US" sz="2400" b="0" i="0" u="none" strike="noStrike" cap="none" normalizeH="0" dirty="0" smtClean="0">
                <a:ln>
                  <a:noFill/>
                </a:ln>
                <a:solidFill>
                  <a:srgbClr val="000000"/>
                </a:solidFill>
                <a:effectLst/>
                <a:cs typeface="Arial" pitchFamily="34" charset="0"/>
              </a:rPr>
            </a:br>
            <a:r>
              <a:rPr kumimoji="0" lang="en-US" altLang="en-US" sz="1000" b="1" i="1" u="none" strike="noStrike" cap="none" normalizeH="0" baseline="0" dirty="0" smtClean="0">
                <a:ln>
                  <a:noFill/>
                </a:ln>
                <a:solidFill>
                  <a:srgbClr val="000000"/>
                </a:solidFill>
                <a:effectLst/>
                <a:cs typeface="Arial" pitchFamily="34" charset="0"/>
              </a:rPr>
              <a:t/>
            </a:r>
            <a:br>
              <a:rPr kumimoji="0" lang="en-US" altLang="en-US" sz="1000" b="1" i="1" u="none" strike="noStrike" cap="none" normalizeH="0" baseline="0" dirty="0" smtClean="0">
                <a:ln>
                  <a:noFill/>
                </a:ln>
                <a:solidFill>
                  <a:srgbClr val="000000"/>
                </a:solidFill>
                <a:effectLst/>
                <a:cs typeface="Arial" pitchFamily="34" charset="0"/>
              </a:rPr>
            </a:br>
            <a:r>
              <a:rPr kumimoji="0" lang="en-US" altLang="en-US" sz="2000" b="1" i="1" u="none" strike="noStrike" cap="none" normalizeH="0" baseline="0" dirty="0" smtClean="0">
                <a:ln>
                  <a:noFill/>
                </a:ln>
                <a:solidFill>
                  <a:srgbClr val="000000"/>
                </a:solidFill>
                <a:effectLst/>
                <a:cs typeface="Arial" pitchFamily="34" charset="0"/>
              </a:rPr>
              <a:t>*When dealing other people who take advantage of your forgiveness,</a:t>
            </a:r>
            <a:r>
              <a:rPr kumimoji="0" lang="en-US" altLang="en-US" sz="2000" b="1" i="1" u="none" strike="noStrike" cap="none" normalizeH="0" dirty="0" smtClean="0">
                <a:ln>
                  <a:noFill/>
                </a:ln>
                <a:solidFill>
                  <a:srgbClr val="000000"/>
                </a:solidFill>
                <a:effectLst/>
                <a:cs typeface="Arial" pitchFamily="34" charset="0"/>
              </a:rPr>
              <a:t> </a:t>
            </a:r>
            <a:r>
              <a:rPr kumimoji="0" lang="en-US" altLang="en-US" sz="2000" b="1" i="1" u="none" strike="noStrike" cap="none" normalizeH="0" baseline="0" dirty="0" smtClean="0">
                <a:ln>
                  <a:noFill/>
                </a:ln>
                <a:solidFill>
                  <a:srgbClr val="000000"/>
                </a:solidFill>
                <a:effectLst/>
                <a:cs typeface="Arial" pitchFamily="34" charset="0"/>
              </a:rPr>
              <a:t>or an abuser, seek professional help immediately. -</a:t>
            </a:r>
            <a:endParaRPr kumimoji="0" lang="en-US" altLang="en-US" sz="2000" b="0" i="0" u="none" strike="noStrike" cap="none" normalizeH="0" baseline="0" dirty="0" smtClean="0">
              <a:ln>
                <a:noFill/>
              </a:ln>
              <a:solidFill>
                <a:schemeClr val="tx1"/>
              </a:solidFill>
              <a:effectLst/>
              <a:cs typeface="Arial" pitchFamily="34" charset="0"/>
            </a:endParaRPr>
          </a:p>
        </p:txBody>
      </p:sp>
      <p:pic>
        <p:nvPicPr>
          <p:cNvPr id="74" name="Picture 7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rot="20769020">
            <a:off x="199582" y="-36518"/>
            <a:ext cx="1542235" cy="794879"/>
          </a:xfrm>
          <a:prstGeom prst="rect">
            <a:avLst/>
          </a:prstGeom>
        </p:spPr>
      </p:pic>
    </p:spTree>
    <p:extLst>
      <p:ext uri="{BB962C8B-B14F-4D97-AF65-F5344CB8AC3E}">
        <p14:creationId xmlns:p14="http://schemas.microsoft.com/office/powerpoint/2010/main" val="33191688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Text Box 2"/>
          <p:cNvSpPr txBox="1">
            <a:spLocks noChangeArrowheads="1"/>
          </p:cNvSpPr>
          <p:nvPr/>
        </p:nvSpPr>
        <p:spPr bwMode="auto">
          <a:xfrm>
            <a:off x="3413183" y="2054225"/>
            <a:ext cx="1994899" cy="340112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smtClean="0">
              <a:ln>
                <a:noFill/>
              </a:ln>
              <a:solidFill>
                <a:schemeClr val="tx1"/>
              </a:solidFill>
              <a:effectLst/>
              <a:cs typeface="Arial" pitchFamily="34" charset="0"/>
            </a:endParaRPr>
          </a:p>
        </p:txBody>
      </p:sp>
      <p:pic>
        <p:nvPicPr>
          <p:cNvPr id="33" name="Picture 3" descr="Sin_Seperation"/>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6" y="10886"/>
            <a:ext cx="9129485" cy="684711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34" name="Text Box 4"/>
          <p:cNvSpPr txBox="1">
            <a:spLocks noChangeArrowheads="1"/>
          </p:cNvSpPr>
          <p:nvPr/>
        </p:nvSpPr>
        <p:spPr bwMode="auto">
          <a:xfrm>
            <a:off x="152400" y="2978830"/>
            <a:ext cx="1905000" cy="265997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altLang="en-US" sz="2400" b="1" dirty="0" smtClean="0">
                <a:solidFill>
                  <a:srgbClr val="000000"/>
                </a:solidFill>
                <a:cs typeface="Arial" pitchFamily="34" charset="0"/>
              </a:rPr>
              <a:t>No person</a:t>
            </a:r>
            <a:r>
              <a:rPr kumimoji="0" lang="en-US" altLang="en-US" sz="2400" b="1" i="0" u="none" strike="noStrike" cap="none" normalizeH="0" baseline="0" dirty="0" smtClean="0">
                <a:ln>
                  <a:noFill/>
                </a:ln>
                <a:solidFill>
                  <a:srgbClr val="000000"/>
                </a:solidFill>
                <a:effectLst/>
                <a:cs typeface="Arial" pitchFamily="34" charset="0"/>
              </a:rPr>
              <a:t> </a:t>
            </a:r>
            <a:br>
              <a:rPr kumimoji="0" lang="en-US" altLang="en-US" sz="2400" b="1" i="0" u="none" strike="noStrike" cap="none" normalizeH="0" baseline="0" dirty="0" smtClean="0">
                <a:ln>
                  <a:noFill/>
                </a:ln>
                <a:solidFill>
                  <a:srgbClr val="000000"/>
                </a:solidFill>
                <a:effectLst/>
                <a:cs typeface="Arial" pitchFamily="34" charset="0"/>
              </a:rPr>
            </a:br>
            <a:r>
              <a:rPr kumimoji="0" lang="en-US" altLang="en-US" sz="2400" b="1" i="0" u="none" strike="noStrike" cap="none" normalizeH="0" baseline="0" dirty="0" smtClean="0">
                <a:ln>
                  <a:noFill/>
                </a:ln>
                <a:solidFill>
                  <a:srgbClr val="000000"/>
                </a:solidFill>
                <a:effectLst/>
                <a:cs typeface="Arial" pitchFamily="34" charset="0"/>
              </a:rPr>
              <a:t>can do enough good things </a:t>
            </a:r>
            <a:r>
              <a:rPr lang="en-US" altLang="en-US" sz="2400" b="1" dirty="0" smtClean="0">
                <a:solidFill>
                  <a:srgbClr val="000000"/>
                </a:solidFill>
                <a:cs typeface="Arial" pitchFamily="34" charset="0"/>
              </a:rPr>
              <a:t>to </a:t>
            </a:r>
            <a:r>
              <a:rPr kumimoji="0" lang="en-US" altLang="en-US" sz="2400" b="1" i="0" u="none" strike="noStrike" cap="none" normalizeH="0" baseline="0" dirty="0" smtClean="0">
                <a:ln>
                  <a:noFill/>
                </a:ln>
                <a:solidFill>
                  <a:srgbClr val="000000"/>
                </a:solidFill>
                <a:effectLst/>
                <a:cs typeface="Arial" pitchFamily="34" charset="0"/>
              </a:rPr>
              <a:t>bridge</a:t>
            </a:r>
            <a:r>
              <a:rPr kumimoji="0" lang="en-US" altLang="en-US" sz="2400" b="1" i="0" u="none" strike="noStrike" cap="none" normalizeH="0" dirty="0" smtClean="0">
                <a:ln>
                  <a:noFill/>
                </a:ln>
                <a:solidFill>
                  <a:srgbClr val="000000"/>
                </a:solidFill>
                <a:effectLst/>
                <a:cs typeface="Arial" pitchFamily="34" charset="0"/>
              </a:rPr>
              <a:t> </a:t>
            </a:r>
            <a:r>
              <a:rPr kumimoji="0" lang="en-US" altLang="en-US" sz="2400" b="1" i="0" u="none" strike="noStrike" cap="none" normalizeH="0" baseline="0" dirty="0" smtClean="0">
                <a:ln>
                  <a:noFill/>
                </a:ln>
                <a:solidFill>
                  <a:srgbClr val="000000"/>
                </a:solidFill>
                <a:effectLst/>
                <a:cs typeface="Arial" pitchFamily="34" charset="0"/>
              </a:rPr>
              <a:t>the barrier of their sin.</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35" name="WordArt 5"/>
          <p:cNvSpPr>
            <a:spLocks noChangeArrowheads="1" noChangeShapeType="1" noTextEdit="1"/>
          </p:cNvSpPr>
          <p:nvPr/>
        </p:nvSpPr>
        <p:spPr bwMode="auto">
          <a:xfrm>
            <a:off x="1600200" y="6248400"/>
            <a:ext cx="6011826" cy="609600"/>
          </a:xfrm>
          <a:prstGeom prst="rect">
            <a:avLst/>
          </a:prstGeom>
        </p:spPr>
        <p:txBody>
          <a:bodyPr wrap="none" fromWordArt="1">
            <a:prstTxWarp prst="textPlain">
              <a:avLst>
                <a:gd name="adj" fmla="val 50000"/>
              </a:avLst>
            </a:prstTxWarp>
          </a:bodyPr>
          <a:lstStyle/>
          <a:p>
            <a:pPr algn="ctr" rtl="0">
              <a:buNone/>
            </a:pPr>
            <a:r>
              <a:rPr lang="en-US" sz="1400" b="1" kern="10" spc="0" dirty="0" smtClean="0">
                <a:ln w="17780">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rPr>
              <a:t>Eternal Death</a:t>
            </a:r>
            <a:endParaRPr lang="en-US" sz="1400" b="1" kern="10" spc="0" dirty="0">
              <a:ln w="17780">
                <a:solidFill>
                  <a:srgbClr val="C00000"/>
                </a:solidFill>
                <a:round/>
                <a:headEnd/>
                <a:tailEnd/>
              </a:ln>
              <a:gradFill rotWithShape="0">
                <a:gsLst>
                  <a:gs pos="0">
                    <a:srgbClr val="000000">
                      <a:gamma/>
                      <a:tint val="50196"/>
                      <a:invGamma/>
                    </a:srgbClr>
                  </a:gs>
                  <a:gs pos="100000">
                    <a:srgbClr val="000000"/>
                  </a:gs>
                </a:gsLst>
                <a:lin ang="5400000" scaled="1"/>
              </a:gradFill>
              <a:effectLst>
                <a:outerShdw dist="26940" algn="ctr" rotWithShape="0">
                  <a:srgbClr val="A5A5A5">
                    <a:alpha val="74998"/>
                  </a:srgbClr>
                </a:outerShdw>
              </a:effectLst>
              <a:latin typeface="Arial Black"/>
            </a:endParaRPr>
          </a:p>
        </p:txBody>
      </p:sp>
      <p:grpSp>
        <p:nvGrpSpPr>
          <p:cNvPr id="36" name="Group 6"/>
          <p:cNvGrpSpPr>
            <a:grpSpLocks/>
          </p:cNvGrpSpPr>
          <p:nvPr/>
        </p:nvGrpSpPr>
        <p:grpSpPr bwMode="auto">
          <a:xfrm>
            <a:off x="2667000" y="152353"/>
            <a:ext cx="2178338" cy="521673"/>
            <a:chOff x="111385350" y="107012920"/>
            <a:chExt cx="904875" cy="276225"/>
          </a:xfrm>
        </p:grpSpPr>
        <p:sp>
          <p:nvSpPr>
            <p:cNvPr id="37" name="AutoShape 7"/>
            <p:cNvSpPr>
              <a:spLocks noChangeArrowheads="1"/>
            </p:cNvSpPr>
            <p:nvPr/>
          </p:nvSpPr>
          <p:spPr bwMode="auto">
            <a:xfrm>
              <a:off x="111413925" y="107032425"/>
              <a:ext cx="876300" cy="219075"/>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38" name="Text Box 8"/>
            <p:cNvSpPr txBox="1">
              <a:spLocks noChangeArrowheads="1"/>
            </p:cNvSpPr>
            <p:nvPr/>
          </p:nvSpPr>
          <p:spPr bwMode="auto">
            <a:xfrm>
              <a:off x="111385350" y="107012920"/>
              <a:ext cx="781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Good Works</a:t>
              </a:r>
              <a:endParaRPr kumimoji="0" lang="en-US" altLang="en-US" sz="2400" b="0" i="0" u="none" strike="noStrike" cap="none" normalizeH="0" baseline="0" dirty="0" smtClean="0">
                <a:ln>
                  <a:noFill/>
                </a:ln>
                <a:solidFill>
                  <a:schemeClr val="tx1"/>
                </a:solidFill>
                <a:effectLst/>
                <a:cs typeface="Arial" pitchFamily="34" charset="0"/>
              </a:endParaRPr>
            </a:p>
          </p:txBody>
        </p:sp>
      </p:grpSp>
      <p:grpSp>
        <p:nvGrpSpPr>
          <p:cNvPr id="39" name="Group 9"/>
          <p:cNvGrpSpPr>
            <a:grpSpLocks/>
          </p:cNvGrpSpPr>
          <p:nvPr/>
        </p:nvGrpSpPr>
        <p:grpSpPr bwMode="auto">
          <a:xfrm>
            <a:off x="2762247" y="2558836"/>
            <a:ext cx="1379672" cy="653183"/>
            <a:chOff x="111511974" y="107146725"/>
            <a:chExt cx="892551" cy="281835"/>
          </a:xfrm>
        </p:grpSpPr>
        <p:sp>
          <p:nvSpPr>
            <p:cNvPr id="40" name="AutoShape 10"/>
            <p:cNvSpPr>
              <a:spLocks noChangeArrowheads="1"/>
            </p:cNvSpPr>
            <p:nvPr/>
          </p:nvSpPr>
          <p:spPr bwMode="auto">
            <a:xfrm>
              <a:off x="111528225" y="107146725"/>
              <a:ext cx="876300" cy="219075"/>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41" name="Text Box 11"/>
            <p:cNvSpPr txBox="1">
              <a:spLocks noChangeArrowheads="1"/>
            </p:cNvSpPr>
            <p:nvPr/>
          </p:nvSpPr>
          <p:spPr bwMode="auto">
            <a:xfrm>
              <a:off x="111511974" y="107152335"/>
              <a:ext cx="781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Money</a:t>
              </a:r>
              <a:endParaRPr kumimoji="0" lang="en-US" altLang="en-US" sz="2400" b="0" i="0" u="none" strike="noStrike" cap="none" normalizeH="0" baseline="0" dirty="0" smtClean="0">
                <a:ln>
                  <a:noFill/>
                </a:ln>
                <a:solidFill>
                  <a:schemeClr val="tx1"/>
                </a:solidFill>
                <a:effectLst/>
                <a:cs typeface="Arial" pitchFamily="34" charset="0"/>
              </a:endParaRPr>
            </a:p>
          </p:txBody>
        </p:sp>
      </p:grpSp>
      <p:grpSp>
        <p:nvGrpSpPr>
          <p:cNvPr id="42" name="Group 12"/>
          <p:cNvGrpSpPr>
            <a:grpSpLocks/>
          </p:cNvGrpSpPr>
          <p:nvPr/>
        </p:nvGrpSpPr>
        <p:grpSpPr bwMode="auto">
          <a:xfrm>
            <a:off x="2696028" y="763533"/>
            <a:ext cx="1903180" cy="466148"/>
            <a:chOff x="111706233" y="107284838"/>
            <a:chExt cx="904875" cy="276225"/>
          </a:xfrm>
        </p:grpSpPr>
        <p:sp>
          <p:nvSpPr>
            <p:cNvPr id="43" name="AutoShape 13"/>
            <p:cNvSpPr>
              <a:spLocks noChangeArrowheads="1"/>
            </p:cNvSpPr>
            <p:nvPr/>
          </p:nvSpPr>
          <p:spPr bwMode="auto">
            <a:xfrm>
              <a:off x="111734808" y="107303889"/>
              <a:ext cx="876300" cy="219074"/>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44" name="Text Box 14"/>
            <p:cNvSpPr txBox="1">
              <a:spLocks noChangeArrowheads="1"/>
            </p:cNvSpPr>
            <p:nvPr/>
          </p:nvSpPr>
          <p:spPr bwMode="auto">
            <a:xfrm>
              <a:off x="111706233" y="107284838"/>
              <a:ext cx="781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smtClean="0">
                  <a:ln>
                    <a:noFill/>
                  </a:ln>
                  <a:solidFill>
                    <a:srgbClr val="000000"/>
                  </a:solidFill>
                  <a:effectLst/>
                  <a:cs typeface="Arial" pitchFamily="34" charset="0"/>
                </a:rPr>
                <a:t> Being Good</a:t>
              </a:r>
              <a:endParaRPr kumimoji="0" lang="en-US" altLang="en-US" sz="2400" b="0" i="0" u="none" strike="noStrike" cap="none" normalizeH="0" baseline="0" smtClean="0">
                <a:ln>
                  <a:noFill/>
                </a:ln>
                <a:solidFill>
                  <a:schemeClr val="tx1"/>
                </a:solidFill>
                <a:effectLst/>
                <a:cs typeface="Arial" pitchFamily="34" charset="0"/>
              </a:endParaRPr>
            </a:p>
          </p:txBody>
        </p:sp>
      </p:grpSp>
      <p:grpSp>
        <p:nvGrpSpPr>
          <p:cNvPr id="45" name="Group 15"/>
          <p:cNvGrpSpPr>
            <a:grpSpLocks/>
          </p:cNvGrpSpPr>
          <p:nvPr/>
        </p:nvGrpSpPr>
        <p:grpSpPr bwMode="auto">
          <a:xfrm>
            <a:off x="2750268" y="1938733"/>
            <a:ext cx="2659982" cy="747422"/>
            <a:chOff x="111897019" y="107442001"/>
            <a:chExt cx="892097" cy="294735"/>
          </a:xfrm>
        </p:grpSpPr>
        <p:sp>
          <p:nvSpPr>
            <p:cNvPr id="46" name="AutoShape 16"/>
            <p:cNvSpPr>
              <a:spLocks noChangeArrowheads="1"/>
            </p:cNvSpPr>
            <p:nvPr/>
          </p:nvSpPr>
          <p:spPr bwMode="auto">
            <a:xfrm>
              <a:off x="111912816" y="107442001"/>
              <a:ext cx="876300" cy="219075"/>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47" name="Text Box 17"/>
            <p:cNvSpPr txBox="1">
              <a:spLocks noChangeArrowheads="1"/>
            </p:cNvSpPr>
            <p:nvPr/>
          </p:nvSpPr>
          <p:spPr bwMode="auto">
            <a:xfrm>
              <a:off x="111897019" y="107460511"/>
              <a:ext cx="781050"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Self-Help Gurus </a:t>
              </a:r>
              <a:endParaRPr kumimoji="0" lang="en-US" altLang="en-US" sz="2400" b="0" i="0" u="none" strike="noStrike" cap="none" normalizeH="0" baseline="0" dirty="0" smtClean="0">
                <a:ln>
                  <a:noFill/>
                </a:ln>
                <a:solidFill>
                  <a:schemeClr val="tx1"/>
                </a:solidFill>
                <a:effectLst/>
                <a:cs typeface="Arial" pitchFamily="34" charset="0"/>
              </a:endParaRPr>
            </a:p>
          </p:txBody>
        </p:sp>
      </p:grpSp>
      <p:grpSp>
        <p:nvGrpSpPr>
          <p:cNvPr id="48" name="Group 18"/>
          <p:cNvGrpSpPr>
            <a:grpSpLocks/>
          </p:cNvGrpSpPr>
          <p:nvPr/>
        </p:nvGrpSpPr>
        <p:grpSpPr bwMode="auto">
          <a:xfrm>
            <a:off x="2268898" y="5471946"/>
            <a:ext cx="4360462" cy="732916"/>
            <a:chOff x="112005102" y="107578287"/>
            <a:chExt cx="876300" cy="271793"/>
          </a:xfrm>
        </p:grpSpPr>
        <p:sp>
          <p:nvSpPr>
            <p:cNvPr id="49" name="AutoShape 19"/>
            <p:cNvSpPr>
              <a:spLocks noChangeArrowheads="1"/>
            </p:cNvSpPr>
            <p:nvPr/>
          </p:nvSpPr>
          <p:spPr bwMode="auto">
            <a:xfrm>
              <a:off x="112005102" y="107578287"/>
              <a:ext cx="876300" cy="219074"/>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50" name="Text Box 20"/>
            <p:cNvSpPr txBox="1">
              <a:spLocks noChangeArrowheads="1"/>
            </p:cNvSpPr>
            <p:nvPr/>
          </p:nvSpPr>
          <p:spPr bwMode="auto">
            <a:xfrm>
              <a:off x="112005102" y="107611956"/>
              <a:ext cx="752462" cy="2381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Religion / Good Teachers</a:t>
              </a:r>
              <a:endParaRPr kumimoji="0" lang="en-US" altLang="en-US" sz="2400" b="0" i="0" u="none" strike="noStrike" cap="none" normalizeH="0" baseline="0" dirty="0" smtClean="0">
                <a:ln>
                  <a:noFill/>
                </a:ln>
                <a:solidFill>
                  <a:schemeClr val="tx1"/>
                </a:solidFill>
                <a:effectLst/>
                <a:cs typeface="Arial" pitchFamily="34" charset="0"/>
              </a:endParaRPr>
            </a:p>
          </p:txBody>
        </p:sp>
      </p:grpSp>
      <p:grpSp>
        <p:nvGrpSpPr>
          <p:cNvPr id="54" name="Group 27"/>
          <p:cNvGrpSpPr>
            <a:grpSpLocks/>
          </p:cNvGrpSpPr>
          <p:nvPr/>
        </p:nvGrpSpPr>
        <p:grpSpPr bwMode="auto">
          <a:xfrm>
            <a:off x="2750273" y="1344884"/>
            <a:ext cx="2659982" cy="598214"/>
            <a:chOff x="111989306" y="107576829"/>
            <a:chExt cx="892096" cy="276224"/>
          </a:xfrm>
        </p:grpSpPr>
        <p:sp>
          <p:nvSpPr>
            <p:cNvPr id="55" name="AutoShape 28"/>
            <p:cNvSpPr>
              <a:spLocks noChangeArrowheads="1"/>
            </p:cNvSpPr>
            <p:nvPr/>
          </p:nvSpPr>
          <p:spPr bwMode="auto">
            <a:xfrm>
              <a:off x="112005102" y="107578287"/>
              <a:ext cx="876300" cy="219074"/>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56" name="Text Box 29"/>
            <p:cNvSpPr txBox="1">
              <a:spLocks noChangeArrowheads="1"/>
            </p:cNvSpPr>
            <p:nvPr/>
          </p:nvSpPr>
          <p:spPr bwMode="auto">
            <a:xfrm>
              <a:off x="111989306" y="107576829"/>
              <a:ext cx="781049" cy="2762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Sports Awards </a:t>
              </a:r>
              <a:endParaRPr kumimoji="0" lang="en-US" altLang="en-US" sz="2400" b="0" i="0" u="none" strike="noStrike" cap="none" normalizeH="0" baseline="0" dirty="0" smtClean="0">
                <a:ln>
                  <a:noFill/>
                </a:ln>
                <a:solidFill>
                  <a:schemeClr val="tx1"/>
                </a:solidFill>
                <a:effectLst/>
                <a:cs typeface="Arial" pitchFamily="34" charset="0"/>
              </a:endParaRPr>
            </a:p>
          </p:txBody>
        </p:sp>
      </p:grpSp>
      <p:sp>
        <p:nvSpPr>
          <p:cNvPr id="57" name="Text Box 30"/>
          <p:cNvSpPr txBox="1">
            <a:spLocks noChangeArrowheads="1"/>
          </p:cNvSpPr>
          <p:nvPr/>
        </p:nvSpPr>
        <p:spPr bwMode="auto">
          <a:xfrm>
            <a:off x="6964176" y="3200400"/>
            <a:ext cx="2103624" cy="160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What must God first do to forgive sin?</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59" name="AutoShape 32"/>
          <p:cNvSpPr>
            <a:spLocks noChangeArrowheads="1"/>
          </p:cNvSpPr>
          <p:nvPr/>
        </p:nvSpPr>
        <p:spPr bwMode="auto">
          <a:xfrm>
            <a:off x="2819400" y="3124200"/>
            <a:ext cx="2612882" cy="503388"/>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60" name="Text Box 33"/>
          <p:cNvSpPr txBox="1">
            <a:spLocks noChangeArrowheads="1"/>
          </p:cNvSpPr>
          <p:nvPr/>
        </p:nvSpPr>
        <p:spPr bwMode="auto">
          <a:xfrm>
            <a:off x="2819400" y="3170388"/>
            <a:ext cx="2328870" cy="33226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Great Career </a:t>
            </a:r>
            <a:endParaRPr kumimoji="0" lang="en-US" altLang="en-US" sz="2400" b="0" i="0" u="none" strike="noStrike" cap="none" normalizeH="0" baseline="0" dirty="0" smtClean="0">
              <a:ln>
                <a:noFill/>
              </a:ln>
              <a:solidFill>
                <a:schemeClr val="tx1"/>
              </a:solidFill>
              <a:effectLst/>
              <a:cs typeface="Arial" pitchFamily="34" charset="0"/>
            </a:endParaRPr>
          </a:p>
        </p:txBody>
      </p:sp>
      <p:sp>
        <p:nvSpPr>
          <p:cNvPr id="64" name="Text Box 37"/>
          <p:cNvSpPr txBox="1">
            <a:spLocks noChangeArrowheads="1"/>
          </p:cNvSpPr>
          <p:nvPr/>
        </p:nvSpPr>
        <p:spPr bwMode="auto">
          <a:xfrm>
            <a:off x="152400" y="76200"/>
            <a:ext cx="2133600" cy="7452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latin typeface="+mj-lt"/>
                <a:cs typeface="Arial" pitchFamily="34" charset="0"/>
              </a:rPr>
              <a:t>Mankind’s </a:t>
            </a:r>
            <a:br>
              <a:rPr kumimoji="0" lang="en-US" altLang="en-US" sz="2400" b="1" i="0" u="none" strike="noStrike" cap="none" normalizeH="0" baseline="0" dirty="0" smtClean="0">
                <a:ln>
                  <a:noFill/>
                </a:ln>
                <a:solidFill>
                  <a:srgbClr val="000000"/>
                </a:solidFill>
                <a:effectLst/>
                <a:latin typeface="+mj-lt"/>
                <a:cs typeface="Arial" pitchFamily="34" charset="0"/>
              </a:rPr>
            </a:br>
            <a:r>
              <a:rPr kumimoji="0" lang="en-US" altLang="en-US" sz="2400" b="1" i="0" u="none" strike="noStrike" cap="none" normalizeH="0" baseline="0" dirty="0" smtClean="0">
                <a:ln>
                  <a:noFill/>
                </a:ln>
                <a:solidFill>
                  <a:srgbClr val="000000"/>
                </a:solidFill>
                <a:effectLst/>
                <a:latin typeface="+mj-lt"/>
                <a:cs typeface="Arial" pitchFamily="34" charset="0"/>
              </a:rPr>
              <a:t>Issue: Sin</a:t>
            </a:r>
            <a:endParaRPr kumimoji="0" lang="en-US" altLang="en-US" sz="2400" b="0" i="0" u="none" strike="noStrike" cap="none" normalizeH="0" baseline="0" dirty="0" smtClean="0">
              <a:ln>
                <a:noFill/>
              </a:ln>
              <a:solidFill>
                <a:schemeClr val="tx1"/>
              </a:solidFill>
              <a:effectLst/>
              <a:latin typeface="+mj-lt"/>
              <a:cs typeface="Arial" pitchFamily="34" charset="0"/>
            </a:endParaRPr>
          </a:p>
        </p:txBody>
      </p:sp>
      <p:grpSp>
        <p:nvGrpSpPr>
          <p:cNvPr id="65" name="Group 6"/>
          <p:cNvGrpSpPr>
            <a:grpSpLocks/>
          </p:cNvGrpSpPr>
          <p:nvPr/>
        </p:nvGrpSpPr>
        <p:grpSpPr bwMode="auto">
          <a:xfrm>
            <a:off x="2717540" y="3664548"/>
            <a:ext cx="2159292" cy="429025"/>
            <a:chOff x="111393262" y="106998370"/>
            <a:chExt cx="896963" cy="276225"/>
          </a:xfrm>
        </p:grpSpPr>
        <p:sp>
          <p:nvSpPr>
            <p:cNvPr id="66" name="AutoShape 7"/>
            <p:cNvSpPr>
              <a:spLocks noChangeArrowheads="1"/>
            </p:cNvSpPr>
            <p:nvPr/>
          </p:nvSpPr>
          <p:spPr bwMode="auto">
            <a:xfrm>
              <a:off x="111413925" y="107032425"/>
              <a:ext cx="876300" cy="219075"/>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67" name="Text Box 8"/>
            <p:cNvSpPr txBox="1">
              <a:spLocks noChangeArrowheads="1"/>
            </p:cNvSpPr>
            <p:nvPr/>
          </p:nvSpPr>
          <p:spPr bwMode="auto">
            <a:xfrm>
              <a:off x="111393262" y="106998370"/>
              <a:ext cx="790575"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a:t>
              </a:r>
              <a:r>
                <a:rPr lang="en-US" altLang="en-US" sz="2400" b="1" dirty="0" smtClean="0">
                  <a:solidFill>
                    <a:srgbClr val="000000"/>
                  </a:solidFill>
                  <a:cs typeface="Arial" pitchFamily="34" charset="0"/>
                </a:rPr>
                <a:t>Knowledge</a:t>
              </a:r>
              <a:endParaRPr kumimoji="0" lang="en-US" altLang="en-US" sz="2400" b="0" i="0" u="none" strike="noStrike" cap="none" normalizeH="0" baseline="0" dirty="0" smtClean="0">
                <a:ln>
                  <a:noFill/>
                </a:ln>
                <a:solidFill>
                  <a:schemeClr val="tx1"/>
                </a:solidFill>
                <a:effectLst/>
                <a:cs typeface="Arial" pitchFamily="34" charset="0"/>
              </a:endParaRPr>
            </a:p>
          </p:txBody>
        </p:sp>
      </p:grpSp>
      <p:grpSp>
        <p:nvGrpSpPr>
          <p:cNvPr id="68" name="Group 6"/>
          <p:cNvGrpSpPr>
            <a:grpSpLocks/>
          </p:cNvGrpSpPr>
          <p:nvPr/>
        </p:nvGrpSpPr>
        <p:grpSpPr bwMode="auto">
          <a:xfrm>
            <a:off x="2699018" y="4234661"/>
            <a:ext cx="3318016" cy="642222"/>
            <a:chOff x="111413925" y="107032425"/>
            <a:chExt cx="876300" cy="280745"/>
          </a:xfrm>
        </p:grpSpPr>
        <p:sp>
          <p:nvSpPr>
            <p:cNvPr id="69" name="AutoShape 7"/>
            <p:cNvSpPr>
              <a:spLocks noChangeArrowheads="1"/>
            </p:cNvSpPr>
            <p:nvPr/>
          </p:nvSpPr>
          <p:spPr bwMode="auto">
            <a:xfrm>
              <a:off x="111413925" y="107032425"/>
              <a:ext cx="876300" cy="219075"/>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70" name="Text Box 8"/>
            <p:cNvSpPr txBox="1">
              <a:spLocks noChangeArrowheads="1"/>
            </p:cNvSpPr>
            <p:nvPr/>
          </p:nvSpPr>
          <p:spPr bwMode="auto">
            <a:xfrm>
              <a:off x="111429014" y="107036945"/>
              <a:ext cx="761818" cy="2762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a:t>
              </a:r>
              <a:r>
                <a:rPr lang="en-US" altLang="en-US" sz="2400" b="1" dirty="0" smtClean="0">
                  <a:solidFill>
                    <a:srgbClr val="000000"/>
                  </a:solidFill>
                  <a:cs typeface="Arial" pitchFamily="34" charset="0"/>
                </a:rPr>
                <a:t>Observance of laws</a:t>
              </a:r>
              <a:endParaRPr kumimoji="0" lang="en-US" altLang="en-US" sz="2400" b="0" i="0" u="none" strike="noStrike" cap="none" normalizeH="0" baseline="0" dirty="0" smtClean="0">
                <a:ln>
                  <a:noFill/>
                </a:ln>
                <a:solidFill>
                  <a:schemeClr val="tx1"/>
                </a:solidFill>
                <a:effectLst/>
                <a:cs typeface="Arial" pitchFamily="34" charset="0"/>
              </a:endParaRPr>
            </a:p>
          </p:txBody>
        </p:sp>
      </p:grpSp>
      <p:grpSp>
        <p:nvGrpSpPr>
          <p:cNvPr id="71" name="Group 31"/>
          <p:cNvGrpSpPr>
            <a:grpSpLocks/>
          </p:cNvGrpSpPr>
          <p:nvPr/>
        </p:nvGrpSpPr>
        <p:grpSpPr bwMode="auto">
          <a:xfrm>
            <a:off x="2492162" y="4861611"/>
            <a:ext cx="2994280" cy="701064"/>
            <a:chOff x="111986481" y="107578287"/>
            <a:chExt cx="894921" cy="288536"/>
          </a:xfrm>
        </p:grpSpPr>
        <p:sp>
          <p:nvSpPr>
            <p:cNvPr id="72" name="AutoShape 32"/>
            <p:cNvSpPr>
              <a:spLocks noChangeArrowheads="1"/>
            </p:cNvSpPr>
            <p:nvPr/>
          </p:nvSpPr>
          <p:spPr bwMode="auto">
            <a:xfrm>
              <a:off x="112005102" y="107578287"/>
              <a:ext cx="876300" cy="219074"/>
            </a:xfrm>
            <a:prstGeom prst="homePlate">
              <a:avLst>
                <a:gd name="adj" fmla="val 100000"/>
              </a:avLst>
            </a:prstGeom>
            <a:noFill/>
            <a:ln w="9525" algn="in">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endParaRPr lang="en-US" sz="2400"/>
            </a:p>
          </p:txBody>
        </p:sp>
        <p:sp>
          <p:nvSpPr>
            <p:cNvPr id="73" name="Text Box 33"/>
            <p:cNvSpPr txBox="1">
              <a:spLocks noChangeArrowheads="1"/>
            </p:cNvSpPr>
            <p:nvPr/>
          </p:nvSpPr>
          <p:spPr bwMode="auto">
            <a:xfrm>
              <a:off x="111986481" y="107590599"/>
              <a:ext cx="781049" cy="2762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1" i="0" u="none" strike="noStrike" cap="none" normalizeH="0" baseline="0" dirty="0" smtClean="0">
                  <a:ln>
                    <a:noFill/>
                  </a:ln>
                  <a:solidFill>
                    <a:srgbClr val="000000"/>
                  </a:solidFill>
                  <a:effectLst/>
                  <a:cs typeface="Arial" pitchFamily="34" charset="0"/>
                </a:rPr>
                <a:t> </a:t>
              </a:r>
              <a:r>
                <a:rPr lang="en-US" altLang="en-US" sz="2400" b="1" dirty="0" smtClean="0">
                  <a:solidFill>
                    <a:srgbClr val="000000"/>
                  </a:solidFill>
                  <a:cs typeface="Arial" pitchFamily="34" charset="0"/>
                </a:rPr>
                <a:t>Devotion to </a:t>
              </a:r>
              <a:r>
                <a:rPr lang="en-US" altLang="en-US" sz="2400" b="1" dirty="0" smtClean="0">
                  <a:solidFill>
                    <a:srgbClr val="000000"/>
                  </a:solidFill>
                  <a:cs typeface="Arial" pitchFamily="34" charset="0"/>
                </a:rPr>
                <a:t>gods</a:t>
              </a:r>
              <a:r>
                <a:rPr kumimoji="0" lang="en-US" altLang="en-US" sz="2400" b="1" i="0" u="none" strike="noStrike" cap="none" normalizeH="0" baseline="0" dirty="0" smtClean="0">
                  <a:ln>
                    <a:noFill/>
                  </a:ln>
                  <a:solidFill>
                    <a:srgbClr val="000000"/>
                  </a:solidFill>
                  <a:effectLst/>
                  <a:cs typeface="Arial" pitchFamily="34" charset="0"/>
                </a:rPr>
                <a:t> </a:t>
              </a:r>
              <a:endParaRPr kumimoji="0" lang="en-US" altLang="en-US" sz="2400" b="0" i="0" u="none" strike="noStrike" cap="none" normalizeH="0" baseline="0" dirty="0" smtClean="0">
                <a:ln>
                  <a:noFill/>
                </a:ln>
                <a:solidFill>
                  <a:schemeClr val="tx1"/>
                </a:solidFill>
                <a:effectLst/>
                <a:cs typeface="Arial" pitchFamily="34" charset="0"/>
              </a:endParaRPr>
            </a:p>
          </p:txBody>
        </p:sp>
      </p:grpSp>
      <p:grpSp>
        <p:nvGrpSpPr>
          <p:cNvPr id="74" name="Group 24"/>
          <p:cNvGrpSpPr>
            <a:grpSpLocks/>
          </p:cNvGrpSpPr>
          <p:nvPr/>
        </p:nvGrpSpPr>
        <p:grpSpPr bwMode="auto">
          <a:xfrm>
            <a:off x="6478903" y="304674"/>
            <a:ext cx="2817497" cy="2209917"/>
            <a:chOff x="112871570" y="105483742"/>
            <a:chExt cx="913321" cy="785459"/>
          </a:xfrm>
        </p:grpSpPr>
        <p:sp>
          <p:nvSpPr>
            <p:cNvPr id="75" name="WordArt 25"/>
            <p:cNvSpPr>
              <a:spLocks noChangeArrowheads="1" noChangeShapeType="1" noTextEdit="1"/>
            </p:cNvSpPr>
            <p:nvPr/>
          </p:nvSpPr>
          <p:spPr bwMode="auto">
            <a:xfrm>
              <a:off x="112933410" y="105483742"/>
              <a:ext cx="745352" cy="250963"/>
            </a:xfrm>
            <a:prstGeom prst="rect">
              <a:avLst/>
            </a:prstGeom>
          </p:spPr>
          <p:txBody>
            <a:bodyPr wrap="none" fromWordArt="1">
              <a:prstTxWarp prst="textPlain">
                <a:avLst>
                  <a:gd name="adj" fmla="val 50000"/>
                </a:avLst>
              </a:prstTxWarp>
            </a:bodyPr>
            <a:lstStyle/>
            <a:p>
              <a:pPr algn="ctr" rtl="0">
                <a:buNone/>
              </a:pPr>
              <a:r>
                <a:rPr lang="en-US" sz="1000" b="1" kern="10" spc="200" dirty="0" smtClean="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rPr>
                <a:t>God</a:t>
              </a:r>
              <a:endParaRPr lang="en-US" sz="1000" b="1" kern="10" spc="200" dirty="0">
                <a:ln w="9017" algn="ctr">
                  <a:solidFill>
                    <a:srgbClr val="8064A2"/>
                  </a:solidFill>
                  <a:round/>
                  <a:headEnd/>
                  <a:tailEnd/>
                </a:ln>
                <a:gradFill rotWithShape="0">
                  <a:gsLst>
                    <a:gs pos="0">
                      <a:srgbClr val="8064A2">
                        <a:gamma/>
                        <a:shade val="71373"/>
                        <a:invGamma/>
                      </a:srgbClr>
                    </a:gs>
                    <a:gs pos="50000">
                      <a:srgbClr val="8064A2"/>
                    </a:gs>
                    <a:gs pos="100000">
                      <a:srgbClr val="8064A2">
                        <a:gamma/>
                        <a:shade val="71373"/>
                        <a:invGamma/>
                      </a:srgbClr>
                    </a:gs>
                  </a:gsLst>
                  <a:lin ang="5400000" scaled="1"/>
                </a:gradFill>
                <a:effectLst>
                  <a:outerShdw dist="26940" dir="5400000" sy="-100000" rotWithShape="0">
                    <a:srgbClr val="E5DFEC">
                      <a:alpha val="30000"/>
                    </a:srgbClr>
                  </a:outerShdw>
                </a:effectLst>
                <a:latin typeface="Arial Black"/>
              </a:endParaRPr>
            </a:p>
          </p:txBody>
        </p:sp>
        <p:sp>
          <p:nvSpPr>
            <p:cNvPr id="76" name="Text Box 26"/>
            <p:cNvSpPr txBox="1">
              <a:spLocks noChangeArrowheads="1"/>
            </p:cNvSpPr>
            <p:nvPr/>
          </p:nvSpPr>
          <p:spPr bwMode="auto">
            <a:xfrm>
              <a:off x="112871570" y="105712610"/>
              <a:ext cx="913321" cy="55659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800" b="1" i="0" u="none" strike="noStrike" cap="none" normalizeH="0" baseline="0" dirty="0" smtClean="0">
                  <a:ln>
                    <a:noFill/>
                  </a:ln>
                  <a:solidFill>
                    <a:srgbClr val="0000C0"/>
                  </a:solidFill>
                  <a:latin typeface="Arial" pitchFamily="34" charset="0"/>
                  <a:cs typeface="Arial" pitchFamily="34" charset="0"/>
                </a:rPr>
                <a:t>is holy,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righteous, </a:t>
              </a:r>
              <a:br>
                <a:rPr kumimoji="0" lang="en-US" altLang="en-US" sz="2800" b="1" i="0" u="none" strike="noStrike" cap="none" normalizeH="0" baseline="0" dirty="0" smtClean="0">
                  <a:ln>
                    <a:noFill/>
                  </a:ln>
                  <a:solidFill>
                    <a:srgbClr val="0000C0"/>
                  </a:solidFill>
                  <a:latin typeface="Arial" pitchFamily="34" charset="0"/>
                  <a:cs typeface="Arial" pitchFamily="34" charset="0"/>
                </a:rPr>
              </a:br>
              <a:r>
                <a:rPr kumimoji="0" lang="en-US" altLang="en-US" sz="2800" b="1" i="0" u="none" strike="noStrike" cap="none" normalizeH="0" baseline="0" dirty="0" smtClean="0">
                  <a:ln>
                    <a:noFill/>
                  </a:ln>
                  <a:solidFill>
                    <a:srgbClr val="0000C0"/>
                  </a:solidFill>
                  <a:latin typeface="Arial" pitchFamily="34" charset="0"/>
                  <a:cs typeface="Arial" pitchFamily="34" charset="0"/>
                </a:rPr>
                <a:t>and is Life</a:t>
              </a:r>
              <a:endParaRPr kumimoji="0" lang="en-US" altLang="en-US" sz="2800" b="0" i="0" u="none" strike="noStrike" cap="none" normalizeH="0" baseline="0" dirty="0" smtClean="0">
                <a:ln>
                  <a:noFill/>
                </a:ln>
                <a:solidFill>
                  <a:schemeClr val="tx1"/>
                </a:solidFill>
                <a:latin typeface="Arial" pitchFamily="34" charset="0"/>
                <a:cs typeface="Arial" pitchFamily="34" charset="0"/>
              </a:endParaRPr>
            </a:p>
          </p:txBody>
        </p:sp>
      </p:grpSp>
      <p:grpSp>
        <p:nvGrpSpPr>
          <p:cNvPr id="2" name="Group 1"/>
          <p:cNvGrpSpPr/>
          <p:nvPr/>
        </p:nvGrpSpPr>
        <p:grpSpPr>
          <a:xfrm>
            <a:off x="829293" y="961393"/>
            <a:ext cx="1508589" cy="1532895"/>
            <a:chOff x="829293" y="961393"/>
            <a:chExt cx="1508589" cy="1532895"/>
          </a:xfrm>
        </p:grpSpPr>
        <p:pic>
          <p:nvPicPr>
            <p:cNvPr id="77" name="Picture 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11207" y="961393"/>
              <a:ext cx="1426675" cy="153289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sp>
          <p:nvSpPr>
            <p:cNvPr id="78" name="Text Box 10"/>
            <p:cNvSpPr txBox="1">
              <a:spLocks noChangeArrowheads="1"/>
            </p:cNvSpPr>
            <p:nvPr/>
          </p:nvSpPr>
          <p:spPr bwMode="auto">
            <a:xfrm rot="17458517">
              <a:off x="690930" y="1101667"/>
              <a:ext cx="535790" cy="2590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smtClean="0">
                  <a:ln>
                    <a:noFill/>
                  </a:ln>
                  <a:solidFill>
                    <a:srgbClr val="F3F3F3"/>
                  </a:solidFill>
                  <a:effectLst/>
                  <a:latin typeface="Calibri" pitchFamily="34" charset="0"/>
                  <a:cs typeface="Arial" pitchFamily="34" charset="0"/>
                </a:rPr>
                <a:t>Me</a:t>
              </a:r>
              <a:endParaRPr kumimoji="0" lang="en-US" altLang="en-US" sz="2400" b="0" i="0" u="none" strike="noStrike" cap="none" normalizeH="0" baseline="0" dirty="0" smtClean="0">
                <a:ln>
                  <a:noFill/>
                </a:ln>
                <a:solidFill>
                  <a:schemeClr val="tx1"/>
                </a:solidFill>
                <a:effectLst/>
                <a:latin typeface="Arial" pitchFamily="34" charset="0"/>
                <a:cs typeface="Arial" pitchFamily="34" charset="0"/>
              </a:endParaRPr>
            </a:p>
          </p:txBody>
        </p:sp>
      </p:grpSp>
    </p:spTree>
    <p:extLst>
      <p:ext uri="{BB962C8B-B14F-4D97-AF65-F5344CB8AC3E}">
        <p14:creationId xmlns:p14="http://schemas.microsoft.com/office/powerpoint/2010/main" val="45657020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TotalTime>
  <Words>1864</Words>
  <Application>Microsoft Office PowerPoint</Application>
  <PresentationFormat>On-screen Show (4:3)</PresentationFormat>
  <Paragraphs>180</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Arial Black</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tcb</dc:creator>
  <cp:lastModifiedBy>TCB</cp:lastModifiedBy>
  <cp:revision>4</cp:revision>
  <cp:lastPrinted>2015-06-26T06:05:50Z</cp:lastPrinted>
  <dcterms:created xsi:type="dcterms:W3CDTF">2015-04-24T01:20:57Z</dcterms:created>
  <dcterms:modified xsi:type="dcterms:W3CDTF">2015-06-26T06:06:30Z</dcterms:modified>
</cp:coreProperties>
</file>